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1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1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6"/>
  </p:notesMasterIdLst>
  <p:handoutMasterIdLst>
    <p:handoutMasterId r:id="rId46"/>
  </p:handoutMasterIdLst>
  <p:sldIdLst>
    <p:sldId id="692" r:id="rId4"/>
    <p:sldId id="693" r:id="rId5"/>
    <p:sldId id="709" r:id="rId7"/>
    <p:sldId id="750" r:id="rId8"/>
    <p:sldId id="604" r:id="rId9"/>
    <p:sldId id="680" r:id="rId10"/>
    <p:sldId id="856" r:id="rId11"/>
    <p:sldId id="885" r:id="rId12"/>
    <p:sldId id="857" r:id="rId13"/>
    <p:sldId id="886" r:id="rId14"/>
    <p:sldId id="915" r:id="rId15"/>
    <p:sldId id="822" r:id="rId16"/>
    <p:sldId id="882" r:id="rId17"/>
    <p:sldId id="724" r:id="rId18"/>
    <p:sldId id="751" r:id="rId19"/>
    <p:sldId id="818" r:id="rId20"/>
    <p:sldId id="853" r:id="rId21"/>
    <p:sldId id="944" r:id="rId22"/>
    <p:sldId id="859" r:id="rId23"/>
    <p:sldId id="858" r:id="rId24"/>
    <p:sldId id="945" r:id="rId25"/>
    <p:sldId id="943" r:id="rId26"/>
    <p:sldId id="819" r:id="rId27"/>
    <p:sldId id="756" r:id="rId28"/>
    <p:sldId id="753" r:id="rId29"/>
    <p:sldId id="794" r:id="rId30"/>
    <p:sldId id="855" r:id="rId31"/>
    <p:sldId id="854" r:id="rId32"/>
    <p:sldId id="884" r:id="rId33"/>
    <p:sldId id="779" r:id="rId34"/>
    <p:sldId id="883" r:id="rId35"/>
    <p:sldId id="846" r:id="rId36"/>
    <p:sldId id="839" r:id="rId37"/>
    <p:sldId id="695" r:id="rId38"/>
    <p:sldId id="704" r:id="rId39"/>
    <p:sldId id="711" r:id="rId40"/>
    <p:sldId id="712" r:id="rId41"/>
    <p:sldId id="713" r:id="rId42"/>
    <p:sldId id="714" r:id="rId43"/>
    <p:sldId id="715" r:id="rId44"/>
    <p:sldId id="716" r:id="rId4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535"/>
    <a:srgbClr val="0272C4"/>
    <a:srgbClr val="FD5C0C"/>
    <a:srgbClr val="D61D2B"/>
    <a:srgbClr val="013884"/>
    <a:srgbClr val="043885"/>
    <a:srgbClr val="D9D9D9"/>
    <a:srgbClr val="F2F2F2"/>
    <a:srgbClr val="F6F9FC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4" y="72"/>
      </p:cViewPr>
      <p:guideLst>
        <p:guide orient="horz" pos="2160"/>
        <p:guide pos="38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5" Type="http://schemas.openxmlformats.org/officeDocument/2006/relationships/slide" Target="slides/slide2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handoutMaster" Target="handoutMasters/handoutMaster1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&#38085;&#38156;&#30719;&#20135;&#37327;&#34920;(1)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E:\&#38156;&#21512;&#37329;\&#20132;&#25509;\&#38156;&#21512;&#37329;&#24320;&#24037;&#29575;(1)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D:\&#38156;&#21512;&#37329;&#26376;&#20135;&#37327;201912.xls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file:///D:\&#38156;&#21512;&#37329;&#26376;&#20135;&#37327;2019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5968;&#25454;&#21608;&#24230;20200515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D:\&#25968;&#25454;202004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D:\&#25968;&#25454;2020042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E:\WeChat%20Files\yutou160608\FileStorage\File\2020-05\&#38156;&#38189;&#36827;&#21475;&#30408;&#20111;&#34920;(&#21547;&#31246;+&#20813;&#31246;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E:\&#22522;&#24046;&#25968;&#25454;\&#38108;&#38109;&#38085;&#38156;&#22522;&#24046;&#25968;&#25454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E:\&#22522;&#24046;&#25968;&#25454;\&#38108;&#38109;&#38085;&#38156;&#22522;&#24046;&#25968;&#25454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E:\&#22522;&#24046;&#25968;&#25454;\&#38108;&#38109;&#38085;&#38156;&#22522;&#24046;&#25968;&#25454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E:\&#19978;&#28023;&#38050;&#32852;&#24429;&#23431;&#20255;\&#28436;&#35762;PPT\&#38156;-2020.4.30&#20840;&#22269;&#38156;&#38189;&#24211;&#23384;&#25968;&#25454;-&#65288;&#21608;&#19968;&#12289;&#21608;&#20116;&#652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中国国内矿山锌精矿产量（金属吨）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'[铅锌矿产量表(1).xls]Sheet1'!$K$136:$K$139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'[铅锌矿产量表(1).xls]Sheet1'!$L$136:$L$139</c:f>
              <c:numCache>
                <c:formatCode>General</c:formatCode>
                <c:ptCount val="4"/>
                <c:pt idx="0">
                  <c:v>190296</c:v>
                </c:pt>
                <c:pt idx="1">
                  <c:v>175556</c:v>
                </c:pt>
                <c:pt idx="2">
                  <c:v>179706</c:v>
                </c:pt>
                <c:pt idx="3">
                  <c:v>178026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1515972"/>
        <c:axId val="260820361"/>
      </c:barChart>
      <c:catAx>
        <c:axId val="5215159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60820361"/>
        <c:crosses val="autoZero"/>
        <c:auto val="1"/>
        <c:lblAlgn val="ctr"/>
        <c:lblOffset val="100"/>
        <c:noMultiLvlLbl val="0"/>
      </c:catAx>
      <c:valAx>
        <c:axId val="260820361"/>
        <c:scaling>
          <c:orientation val="minMax"/>
          <c:max val="200000"/>
          <c:min val="120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215159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锌合金开工率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05"/>
          <c:y val="0.176388888888889"/>
          <c:w val="0.901027777777778"/>
          <c:h val="0.606342592592593"/>
        </c:manualLayout>
      </c:layout>
      <c:lineChart>
        <c:grouping val="standard"/>
        <c:varyColors val="0"/>
        <c:ser>
          <c:idx val="0"/>
          <c:order val="0"/>
          <c:tx>
            <c:strRef>
              <c:f>'[锌合金开工率(1).xlsx]Sheet1'!$B$3</c:f>
              <c:strCache>
                <c:ptCount val="1"/>
                <c:pt idx="0">
                  <c:v>2015年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'[锌合金开工率(1).xlsx]Sheet1'!$A$4:$A$15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'[锌合金开工率(1).xlsx]Sheet1'!$B$4:$B$15</c:f>
              <c:numCache>
                <c:formatCode>0.00%</c:formatCode>
                <c:ptCount val="12"/>
                <c:pt idx="0">
                  <c:v>0.537</c:v>
                </c:pt>
                <c:pt idx="1">
                  <c:v>0.236</c:v>
                </c:pt>
                <c:pt idx="2">
                  <c:v>0.565</c:v>
                </c:pt>
                <c:pt idx="3">
                  <c:v>0.635</c:v>
                </c:pt>
                <c:pt idx="4">
                  <c:v>0.551</c:v>
                </c:pt>
                <c:pt idx="5">
                  <c:v>0.493</c:v>
                </c:pt>
                <c:pt idx="6">
                  <c:v>0.4321</c:v>
                </c:pt>
                <c:pt idx="7">
                  <c:v>0.423</c:v>
                </c:pt>
                <c:pt idx="8">
                  <c:v>0.5235</c:v>
                </c:pt>
                <c:pt idx="9">
                  <c:v>0.5035</c:v>
                </c:pt>
                <c:pt idx="10">
                  <c:v>0.4926</c:v>
                </c:pt>
                <c:pt idx="11">
                  <c:v>0.509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'[锌合金开工率(1).xlsx]Sheet1'!$C$3</c:f>
              <c:strCache>
                <c:ptCount val="1"/>
                <c:pt idx="0">
                  <c:v>2016年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'[锌合金开工率(1).xlsx]Sheet1'!$A$4:$A$15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'[锌合金开工率(1).xlsx]Sheet1'!$C$4:$C$15</c:f>
              <c:numCache>
                <c:formatCode>0.00%</c:formatCode>
                <c:ptCount val="12"/>
                <c:pt idx="0">
                  <c:v>0.607</c:v>
                </c:pt>
                <c:pt idx="1">
                  <c:v>0.248</c:v>
                </c:pt>
                <c:pt idx="2">
                  <c:v>0.624</c:v>
                </c:pt>
                <c:pt idx="3">
                  <c:v>0.688</c:v>
                </c:pt>
                <c:pt idx="4">
                  <c:v>0.656</c:v>
                </c:pt>
                <c:pt idx="5">
                  <c:v>0.656</c:v>
                </c:pt>
                <c:pt idx="6">
                  <c:v>0.5518</c:v>
                </c:pt>
                <c:pt idx="7">
                  <c:v>0.5411</c:v>
                </c:pt>
                <c:pt idx="8">
                  <c:v>0.5574</c:v>
                </c:pt>
                <c:pt idx="9">
                  <c:v>0.5961</c:v>
                </c:pt>
                <c:pt idx="10">
                  <c:v>0.622</c:v>
                </c:pt>
                <c:pt idx="11">
                  <c:v>0.615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'[锌合金开工率(1).xlsx]Sheet1'!$D$3</c:f>
              <c:strCache>
                <c:ptCount val="1"/>
                <c:pt idx="0">
                  <c:v>2017年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'[锌合金开工率(1).xlsx]Sheet1'!$A$4:$A$15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'[锌合金开工率(1).xlsx]Sheet1'!$D$4:$D$15</c:f>
              <c:numCache>
                <c:formatCode>0.00%</c:formatCode>
                <c:ptCount val="12"/>
                <c:pt idx="0">
                  <c:v>0.54</c:v>
                </c:pt>
                <c:pt idx="1">
                  <c:v>0.558</c:v>
                </c:pt>
                <c:pt idx="2">
                  <c:v>0.584</c:v>
                </c:pt>
                <c:pt idx="3">
                  <c:v>0.623</c:v>
                </c:pt>
                <c:pt idx="4">
                  <c:v>0.643</c:v>
                </c:pt>
                <c:pt idx="5">
                  <c:v>0.621</c:v>
                </c:pt>
                <c:pt idx="6">
                  <c:v>0.5734</c:v>
                </c:pt>
                <c:pt idx="7">
                  <c:v>0.5378</c:v>
                </c:pt>
                <c:pt idx="8">
                  <c:v>0.5634</c:v>
                </c:pt>
                <c:pt idx="9">
                  <c:v>0.5423</c:v>
                </c:pt>
                <c:pt idx="10">
                  <c:v>0.578</c:v>
                </c:pt>
                <c:pt idx="11">
                  <c:v>0.5652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'[锌合金开工率(1).xlsx]Sheet1'!$E$3</c:f>
              <c:strCache>
                <c:ptCount val="1"/>
                <c:pt idx="0">
                  <c:v>2018年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'[锌合金开工率(1).xlsx]Sheet1'!$A$4:$A$15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'[锌合金开工率(1).xlsx]Sheet1'!$E$4:$E$15</c:f>
              <c:numCache>
                <c:formatCode>0.00%</c:formatCode>
                <c:ptCount val="12"/>
                <c:pt idx="0">
                  <c:v>0.5539</c:v>
                </c:pt>
                <c:pt idx="1">
                  <c:v>0.356</c:v>
                </c:pt>
                <c:pt idx="2">
                  <c:v>0.458</c:v>
                </c:pt>
                <c:pt idx="3">
                  <c:v>0.491</c:v>
                </c:pt>
                <c:pt idx="4">
                  <c:v>0.49</c:v>
                </c:pt>
                <c:pt idx="5">
                  <c:v>0.4843</c:v>
                </c:pt>
                <c:pt idx="6">
                  <c:v>0.4823</c:v>
                </c:pt>
                <c:pt idx="7">
                  <c:v>0.505</c:v>
                </c:pt>
                <c:pt idx="8">
                  <c:v>0.481</c:v>
                </c:pt>
                <c:pt idx="9">
                  <c:v>0.475</c:v>
                </c:pt>
                <c:pt idx="10">
                  <c:v>0.465</c:v>
                </c:pt>
                <c:pt idx="11">
                  <c:v>0.463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'[锌合金开工率(1).xlsx]Sheet1'!$F$3</c:f>
              <c:strCache>
                <c:ptCount val="1"/>
                <c:pt idx="0">
                  <c:v>2019年</c:v>
                </c:pt>
              </c:strCache>
            </c:strRef>
          </c:tx>
          <c:spPr>
            <a:ln w="28575" cap="rnd" cmpd="sng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28575" cap="rnd" cmpd="sng">
                <a:solidFill>
                  <a:schemeClr val="accent5"/>
                </a:solidFill>
                <a:prstDash val="solid"/>
                <a:round/>
              </a:ln>
              <a:effectLst/>
            </c:spPr>
          </c:dPt>
          <c:dLbls>
            <c:delete val="1"/>
          </c:dLbls>
          <c:cat>
            <c:strRef>
              <c:f>'[锌合金开工率(1).xlsx]Sheet1'!$A$4:$A$15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'[锌合金开工率(1).xlsx]Sheet1'!$F$4:$F$15</c:f>
              <c:numCache>
                <c:formatCode>0.00%</c:formatCode>
                <c:ptCount val="12"/>
                <c:pt idx="0">
                  <c:v>0.454</c:v>
                </c:pt>
                <c:pt idx="1">
                  <c:v>0.475</c:v>
                </c:pt>
                <c:pt idx="2">
                  <c:v>0.468</c:v>
                </c:pt>
                <c:pt idx="3">
                  <c:v>0.46</c:v>
                </c:pt>
                <c:pt idx="4">
                  <c:v>0.4216</c:v>
                </c:pt>
                <c:pt idx="5">
                  <c:v>0.4036</c:v>
                </c:pt>
                <c:pt idx="6">
                  <c:v>0.4062</c:v>
                </c:pt>
                <c:pt idx="7">
                  <c:v>0.402</c:v>
                </c:pt>
                <c:pt idx="8">
                  <c:v>0.442</c:v>
                </c:pt>
                <c:pt idx="9">
                  <c:v>0.431</c:v>
                </c:pt>
                <c:pt idx="10">
                  <c:v>0.476</c:v>
                </c:pt>
                <c:pt idx="11">
                  <c:v>0.486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'[锌合金开工率(1).xlsx]Sheet1'!$G$3</c:f>
              <c:strCache>
                <c:ptCount val="1"/>
                <c:pt idx="0">
                  <c:v>2020年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'[锌合金开工率(1).xlsx]Sheet1'!$A$4:$A$15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'[锌合金开工率(1).xlsx]Sheet1'!$G$4:$G$15</c:f>
              <c:numCache>
                <c:formatCode>0.00%</c:formatCode>
                <c:ptCount val="12"/>
                <c:pt idx="0">
                  <c:v>0.405</c:v>
                </c:pt>
                <c:pt idx="1">
                  <c:v>0.189</c:v>
                </c:pt>
                <c:pt idx="2">
                  <c:v>0.476</c:v>
                </c:pt>
                <c:pt idx="3" c:formatCode="0%">
                  <c:v>0.39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48086884"/>
        <c:axId val="209154883"/>
      </c:lineChart>
      <c:catAx>
        <c:axId val="1480868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9154883"/>
        <c:crosses val="autoZero"/>
        <c:auto val="1"/>
        <c:lblAlgn val="ctr"/>
        <c:lblOffset val="100"/>
        <c:noMultiLvlLbl val="0"/>
      </c:catAx>
      <c:valAx>
        <c:axId val="209154883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480868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锌合金厂内库存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'[锌合金月产量201912.xls]2020年2月'!$F$137:$F$140</c:f>
              <c:strCache>
                <c:ptCount val="4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</c:strCache>
            </c:strRef>
          </c:cat>
          <c:val>
            <c:numRef>
              <c:f>'[锌合金月产量201912.xls]2020年2月'!$G$137:$G$140</c:f>
              <c:numCache>
                <c:formatCode>General</c:formatCode>
                <c:ptCount val="4"/>
                <c:pt idx="0">
                  <c:v>52545</c:v>
                </c:pt>
                <c:pt idx="1">
                  <c:v>42805</c:v>
                </c:pt>
                <c:pt idx="2">
                  <c:v>43305</c:v>
                </c:pt>
                <c:pt idx="3">
                  <c:v>45160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896836"/>
        <c:axId val="559404755"/>
      </c:barChart>
      <c:catAx>
        <c:axId val="5848968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59404755"/>
        <c:crosses val="autoZero"/>
        <c:auto val="1"/>
        <c:lblAlgn val="ctr"/>
        <c:lblOffset val="100"/>
        <c:noMultiLvlLbl val="0"/>
      </c:catAx>
      <c:valAx>
        <c:axId val="5594047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848968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锌合金月度产量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'[锌合金月产量201912.xls]2020年2月'!$C$143:$C$147</c:f>
              <c:strCache>
                <c:ptCount val="5"/>
                <c:pt idx="0">
                  <c:v>12月</c:v>
                </c:pt>
                <c:pt idx="1">
                  <c:v>1月</c:v>
                </c:pt>
                <c:pt idx="2">
                  <c:v>2月</c:v>
                </c:pt>
                <c:pt idx="3">
                  <c:v>3月</c:v>
                </c:pt>
                <c:pt idx="4">
                  <c:v>4月</c:v>
                </c:pt>
              </c:strCache>
            </c:strRef>
          </c:cat>
          <c:val>
            <c:numRef>
              <c:f>'[锌合金月产量201912.xls]2020年2月'!$D$143:$D$147</c:f>
              <c:numCache>
                <c:formatCode>General</c:formatCode>
                <c:ptCount val="5"/>
                <c:pt idx="0">
                  <c:v>170880</c:v>
                </c:pt>
                <c:pt idx="1">
                  <c:v>149180</c:v>
                </c:pt>
                <c:pt idx="2">
                  <c:v>67510</c:v>
                </c:pt>
                <c:pt idx="3">
                  <c:v>132035</c:v>
                </c:pt>
                <c:pt idx="4">
                  <c:v>105016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7982875"/>
        <c:axId val="822427988"/>
      </c:barChart>
      <c:catAx>
        <c:axId val="30798287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22427988"/>
        <c:crosses val="autoZero"/>
        <c:auto val="1"/>
        <c:lblAlgn val="ctr"/>
        <c:lblOffset val="100"/>
        <c:noMultiLvlLbl val="0"/>
      </c:catAx>
      <c:valAx>
        <c:axId val="8224279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079828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冶炼厂厂库水平</a:t>
            </a:r>
            <a:endParaRPr sz="1400" b="0" i="0" u="none" strike="noStrike" baseline="0">
              <a:solidFill>
                <a:srgbClr val="595959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c:rich>
      </c:tx>
      <c:layout>
        <c:manualLayout>
          <c:xMode val="edge"/>
          <c:yMode val="edge"/>
          <c:x val="0.353888888888889"/>
          <c:y val="0.038194444444444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[数据周度20200515.xls]炼厂周度!$AH$39:$AH$60</c:f>
              <c:strCache>
                <c:ptCount val="22"/>
                <c:pt idx="0">
                  <c:v>11月15</c:v>
                </c:pt>
                <c:pt idx="1" c:formatCode="m&quot;月&quot;d&quot;日&quot;">
                  <c:v>11月22日</c:v>
                </c:pt>
                <c:pt idx="2" c:formatCode="m&quot;月&quot;d&quot;日&quot;">
                  <c:v>12月20日</c:v>
                </c:pt>
                <c:pt idx="3" c:formatCode="m&quot;月&quot;d&quot;日&quot;">
                  <c:v>12月27日</c:v>
                </c:pt>
                <c:pt idx="4" c:formatCode="m&quot;月&quot;d&quot;日&quot;">
                  <c:v>1月3日</c:v>
                </c:pt>
                <c:pt idx="5" c:formatCode="m&quot;月&quot;d&quot;日&quot;">
                  <c:v>1月10日</c:v>
                </c:pt>
                <c:pt idx="6" c:formatCode="m&quot;月&quot;d&quot;日&quot;">
                  <c:v>1月17日</c:v>
                </c:pt>
                <c:pt idx="7" c:formatCode="m&quot;月&quot;d&quot;日&quot;">
                  <c:v>1月23日</c:v>
                </c:pt>
                <c:pt idx="8" c:formatCode="m&quot;月&quot;d&quot;日&quot;">
                  <c:v>2月14日</c:v>
                </c:pt>
                <c:pt idx="9" c:formatCode="m&quot;月&quot;d&quot;日&quot;">
                  <c:v>2月21日</c:v>
                </c:pt>
                <c:pt idx="10" c:formatCode="m&quot;月&quot;d&quot;日&quot;">
                  <c:v>2月28日</c:v>
                </c:pt>
                <c:pt idx="11" c:formatCode="m&quot;月&quot;d&quot;日&quot;">
                  <c:v>3月6日</c:v>
                </c:pt>
                <c:pt idx="12" c:formatCode="m&quot;月&quot;d&quot;日&quot;">
                  <c:v>3月13日</c:v>
                </c:pt>
                <c:pt idx="13" c:formatCode="m&quot;月&quot;d&quot;日&quot;">
                  <c:v>3月20日</c:v>
                </c:pt>
                <c:pt idx="14" c:formatCode="m&quot;月&quot;d&quot;日&quot;">
                  <c:v>3月27日</c:v>
                </c:pt>
                <c:pt idx="15" c:formatCode="m&quot;月&quot;d&quot;日&quot;">
                  <c:v>4月3日</c:v>
                </c:pt>
                <c:pt idx="16" c:formatCode="m&quot;月&quot;d&quot;日&quot;">
                  <c:v>4月10日</c:v>
                </c:pt>
                <c:pt idx="17" c:formatCode="m&quot;月&quot;d&quot;日&quot;">
                  <c:v>4月17日</c:v>
                </c:pt>
                <c:pt idx="18" c:formatCode="m&quot;月&quot;d&quot;日&quot;">
                  <c:v>4月24日</c:v>
                </c:pt>
                <c:pt idx="19" c:formatCode="m&quot;月&quot;d&quot;日&quot;">
                  <c:v>5月8日</c:v>
                </c:pt>
                <c:pt idx="20" c:formatCode="m&quot;月&quot;d&quot;日&quot;">
                  <c:v>5月15日</c:v>
                </c:pt>
                <c:pt idx="21" c:formatCode="m&quot;月&quot;d&quot;日&quot;">
                  <c:v>5月22日</c:v>
                </c:pt>
              </c:strCache>
            </c:strRef>
          </c:cat>
          <c:val>
            <c:numRef>
              <c:f>[数据周度20200515.xls]炼厂周度!$AI$39:$AI$60</c:f>
              <c:numCache>
                <c:formatCode>General</c:formatCode>
                <c:ptCount val="22"/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[数据周度20200515.xls]炼厂周度!$AH$39:$AH$60</c:f>
              <c:strCache>
                <c:ptCount val="22"/>
                <c:pt idx="0">
                  <c:v>11月15</c:v>
                </c:pt>
                <c:pt idx="1" c:formatCode="m&quot;月&quot;d&quot;日&quot;">
                  <c:v>11月22日</c:v>
                </c:pt>
                <c:pt idx="2" c:formatCode="m&quot;月&quot;d&quot;日&quot;">
                  <c:v>12月20日</c:v>
                </c:pt>
                <c:pt idx="3" c:formatCode="m&quot;月&quot;d&quot;日&quot;">
                  <c:v>12月27日</c:v>
                </c:pt>
                <c:pt idx="4" c:formatCode="m&quot;月&quot;d&quot;日&quot;">
                  <c:v>1月3日</c:v>
                </c:pt>
                <c:pt idx="5" c:formatCode="m&quot;月&quot;d&quot;日&quot;">
                  <c:v>1月10日</c:v>
                </c:pt>
                <c:pt idx="6" c:formatCode="m&quot;月&quot;d&quot;日&quot;">
                  <c:v>1月17日</c:v>
                </c:pt>
                <c:pt idx="7" c:formatCode="m&quot;月&quot;d&quot;日&quot;">
                  <c:v>1月23日</c:v>
                </c:pt>
                <c:pt idx="8" c:formatCode="m&quot;月&quot;d&quot;日&quot;">
                  <c:v>2月14日</c:v>
                </c:pt>
                <c:pt idx="9" c:formatCode="m&quot;月&quot;d&quot;日&quot;">
                  <c:v>2月21日</c:v>
                </c:pt>
                <c:pt idx="10" c:formatCode="m&quot;月&quot;d&quot;日&quot;">
                  <c:v>2月28日</c:v>
                </c:pt>
                <c:pt idx="11" c:formatCode="m&quot;月&quot;d&quot;日&quot;">
                  <c:v>3月6日</c:v>
                </c:pt>
                <c:pt idx="12" c:formatCode="m&quot;月&quot;d&quot;日&quot;">
                  <c:v>3月13日</c:v>
                </c:pt>
                <c:pt idx="13" c:formatCode="m&quot;月&quot;d&quot;日&quot;">
                  <c:v>3月20日</c:v>
                </c:pt>
                <c:pt idx="14" c:formatCode="m&quot;月&quot;d&quot;日&quot;">
                  <c:v>3月27日</c:v>
                </c:pt>
                <c:pt idx="15" c:formatCode="m&quot;月&quot;d&quot;日&quot;">
                  <c:v>4月3日</c:v>
                </c:pt>
                <c:pt idx="16" c:formatCode="m&quot;月&quot;d&quot;日&quot;">
                  <c:v>4月10日</c:v>
                </c:pt>
                <c:pt idx="17" c:formatCode="m&quot;月&quot;d&quot;日&quot;">
                  <c:v>4月17日</c:v>
                </c:pt>
                <c:pt idx="18" c:formatCode="m&quot;月&quot;d&quot;日&quot;">
                  <c:v>4月24日</c:v>
                </c:pt>
                <c:pt idx="19" c:formatCode="m&quot;月&quot;d&quot;日&quot;">
                  <c:v>5月8日</c:v>
                </c:pt>
                <c:pt idx="20" c:formatCode="m&quot;月&quot;d&quot;日&quot;">
                  <c:v>5月15日</c:v>
                </c:pt>
                <c:pt idx="21" c:formatCode="m&quot;月&quot;d&quot;日&quot;">
                  <c:v>5月22日</c:v>
                </c:pt>
              </c:strCache>
            </c:strRef>
          </c:cat>
          <c:val>
            <c:numRef>
              <c:f>[数据周度20200515.xls]炼厂周度!$AJ$39:$AJ$60</c:f>
              <c:numCache>
                <c:formatCode>General</c:formatCode>
                <c:ptCount val="22"/>
                <c:pt idx="0">
                  <c:v>37000</c:v>
                </c:pt>
                <c:pt idx="1">
                  <c:v>38090</c:v>
                </c:pt>
                <c:pt idx="2">
                  <c:v>44200</c:v>
                </c:pt>
                <c:pt idx="3">
                  <c:v>46900</c:v>
                </c:pt>
                <c:pt idx="4">
                  <c:v>47740</c:v>
                </c:pt>
                <c:pt idx="5">
                  <c:v>49590</c:v>
                </c:pt>
                <c:pt idx="6">
                  <c:v>67590</c:v>
                </c:pt>
                <c:pt idx="7">
                  <c:v>81910</c:v>
                </c:pt>
                <c:pt idx="8">
                  <c:v>188430</c:v>
                </c:pt>
                <c:pt idx="9">
                  <c:v>186508</c:v>
                </c:pt>
                <c:pt idx="10">
                  <c:v>170950</c:v>
                </c:pt>
                <c:pt idx="11">
                  <c:v>150580</c:v>
                </c:pt>
                <c:pt idx="12">
                  <c:v>143950</c:v>
                </c:pt>
                <c:pt idx="13">
                  <c:v>130720</c:v>
                </c:pt>
                <c:pt idx="14">
                  <c:v>120800</c:v>
                </c:pt>
                <c:pt idx="15">
                  <c:v>125850</c:v>
                </c:pt>
                <c:pt idx="16">
                  <c:v>127800</c:v>
                </c:pt>
                <c:pt idx="17">
                  <c:v>126700</c:v>
                </c:pt>
                <c:pt idx="18">
                  <c:v>132000</c:v>
                </c:pt>
                <c:pt idx="19">
                  <c:v>124750</c:v>
                </c:pt>
                <c:pt idx="20">
                  <c:v>125085</c:v>
                </c:pt>
                <c:pt idx="21">
                  <c:v>125000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3830145"/>
        <c:axId val="105362209"/>
      </c:barChart>
      <c:catAx>
        <c:axId val="94383014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5362209"/>
        <c:crosses val="autoZero"/>
        <c:auto val="1"/>
        <c:lblAlgn val="ctr"/>
        <c:lblOffset val="100"/>
        <c:noMultiLvlLbl val="0"/>
      </c:catAx>
      <c:valAx>
        <c:axId val="10536220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4383014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 wrap="square"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锌精矿港口库存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'[数据20200424.xlsx]锌精矿港口库存（周度）'!$A$55:$A$215</c:f>
              <c:strCache>
                <c:ptCount val="161"/>
                <c:pt idx="0" c:formatCode="yyyy\-mm\-dd">
                  <c:v>2017-01-20</c:v>
                </c:pt>
                <c:pt idx="1" c:formatCode="yyyy\-mm\-dd">
                  <c:v>2017-02-10</c:v>
                </c:pt>
                <c:pt idx="2" c:formatCode="yyyy\-mm\-dd">
                  <c:v>2017-02-17</c:v>
                </c:pt>
                <c:pt idx="3" c:formatCode="yyyy\-mm\-dd">
                  <c:v>2017-02-24</c:v>
                </c:pt>
                <c:pt idx="4" c:formatCode="yyyy\-mm\-dd">
                  <c:v>2017-03-03</c:v>
                </c:pt>
                <c:pt idx="5" c:formatCode="yyyy\-mm\-dd">
                  <c:v>2017-03-10</c:v>
                </c:pt>
                <c:pt idx="6" c:formatCode="yyyy\-mm\-dd">
                  <c:v>2017-03-17</c:v>
                </c:pt>
                <c:pt idx="7" c:formatCode="yyyy\-mm\-dd">
                  <c:v>2017-03-24</c:v>
                </c:pt>
                <c:pt idx="8" c:formatCode="yyyy\-mm\-dd">
                  <c:v>2017-03-31</c:v>
                </c:pt>
                <c:pt idx="9" c:formatCode="yyyy\-mm\-dd">
                  <c:v>2017-04-07</c:v>
                </c:pt>
                <c:pt idx="10" c:formatCode="yyyy\-mm\-dd">
                  <c:v>2017-04-14</c:v>
                </c:pt>
                <c:pt idx="11" c:formatCode="yyyy\-mm\-dd">
                  <c:v>2017-04-21</c:v>
                </c:pt>
                <c:pt idx="12" c:formatCode="yyyy\-mm\-dd">
                  <c:v>2017-04-28</c:v>
                </c:pt>
                <c:pt idx="13" c:formatCode="yyyy\-mm\-dd">
                  <c:v>2017-05-05</c:v>
                </c:pt>
                <c:pt idx="14" c:formatCode="yyyy\-mm\-dd">
                  <c:v>2017-05-12</c:v>
                </c:pt>
                <c:pt idx="15" c:formatCode="yyyy\-mm\-dd">
                  <c:v>2017-05-19</c:v>
                </c:pt>
                <c:pt idx="16" c:formatCode="yyyy\-mm\-dd">
                  <c:v>2017-05-26</c:v>
                </c:pt>
                <c:pt idx="17" c:formatCode="yyyy\-mm\-dd">
                  <c:v>2017-06-02</c:v>
                </c:pt>
                <c:pt idx="18" c:formatCode="yyyy\-mm\-dd">
                  <c:v>2017-06-09</c:v>
                </c:pt>
                <c:pt idx="19" c:formatCode="yyyy\-mm\-dd">
                  <c:v>2017-06-16</c:v>
                </c:pt>
                <c:pt idx="20" c:formatCode="yyyy\-mm\-dd">
                  <c:v>2017-06-23</c:v>
                </c:pt>
                <c:pt idx="21" c:formatCode="yyyy\-mm\-dd">
                  <c:v>2017-06-30</c:v>
                </c:pt>
                <c:pt idx="22" c:formatCode="yyyy\-mm\-dd">
                  <c:v>2017-07-07</c:v>
                </c:pt>
                <c:pt idx="23" c:formatCode="yyyy\-mm\-dd">
                  <c:v>2017-07-14</c:v>
                </c:pt>
                <c:pt idx="24" c:formatCode="yyyy\-mm\-dd">
                  <c:v>2017-07-21</c:v>
                </c:pt>
                <c:pt idx="25" c:formatCode="yyyy\-mm\-dd">
                  <c:v>2017-07-28</c:v>
                </c:pt>
                <c:pt idx="26" c:formatCode="yyyy\-mm\-dd">
                  <c:v>2017-08-04</c:v>
                </c:pt>
                <c:pt idx="27" c:formatCode="yyyy\-mm\-dd">
                  <c:v>2017-08-11</c:v>
                </c:pt>
                <c:pt idx="28" c:formatCode="yyyy\-mm\-dd">
                  <c:v>2017-08-18</c:v>
                </c:pt>
                <c:pt idx="29" c:formatCode="yyyy\-mm\-dd">
                  <c:v>2017-08-25</c:v>
                </c:pt>
                <c:pt idx="30" c:formatCode="yyyy\-mm\-dd">
                  <c:v>2017-09-01</c:v>
                </c:pt>
                <c:pt idx="31" c:formatCode="yyyy\-mm\-dd">
                  <c:v>2017-09-08</c:v>
                </c:pt>
                <c:pt idx="32" c:formatCode="yyyy\-mm\-dd">
                  <c:v>2017-09-15</c:v>
                </c:pt>
                <c:pt idx="33" c:formatCode="yyyy\-mm\-dd">
                  <c:v>2017-09-22</c:v>
                </c:pt>
                <c:pt idx="34" c:formatCode="yyyy\-mm\-dd">
                  <c:v>2017-09-29</c:v>
                </c:pt>
                <c:pt idx="35" c:formatCode="yyyy\-mm\-dd">
                  <c:v>2017-10-13</c:v>
                </c:pt>
                <c:pt idx="36" c:formatCode="yyyy\-mm\-dd">
                  <c:v>2017-10-20</c:v>
                </c:pt>
                <c:pt idx="37" c:formatCode="yyyy\-mm\-dd">
                  <c:v>2017-10-27</c:v>
                </c:pt>
                <c:pt idx="38" c:formatCode="yyyy\-mm\-dd">
                  <c:v>2017-11-03</c:v>
                </c:pt>
                <c:pt idx="39" c:formatCode="yyyy\-mm\-dd">
                  <c:v>2017-11-10</c:v>
                </c:pt>
                <c:pt idx="40" c:formatCode="yyyy\-mm\-dd">
                  <c:v>2017-11-17</c:v>
                </c:pt>
                <c:pt idx="41" c:formatCode="yyyy\-mm\-dd">
                  <c:v>2017-11-24</c:v>
                </c:pt>
                <c:pt idx="42" c:formatCode="yyyy\-mm\-dd">
                  <c:v>2017-12-01</c:v>
                </c:pt>
                <c:pt idx="43" c:formatCode="yyyy\-mm\-dd">
                  <c:v>2017-12-08</c:v>
                </c:pt>
                <c:pt idx="44" c:formatCode="yyyy\-mm\-dd">
                  <c:v>2017-12-15</c:v>
                </c:pt>
                <c:pt idx="45" c:formatCode="yyyy\-mm\-dd">
                  <c:v>2017-12-22</c:v>
                </c:pt>
                <c:pt idx="46" c:formatCode="yyyy\-mm\-dd">
                  <c:v>2017-12-29</c:v>
                </c:pt>
                <c:pt idx="47" c:formatCode="yyyy\-mm\-dd">
                  <c:v>2018-01-05</c:v>
                </c:pt>
                <c:pt idx="48" c:formatCode="yyyy\-mm\-dd">
                  <c:v>2018-01-12</c:v>
                </c:pt>
                <c:pt idx="49" c:formatCode="yyyy\-mm\-dd">
                  <c:v>2018-01-19</c:v>
                </c:pt>
                <c:pt idx="50" c:formatCode="yyyy\-mm\-dd">
                  <c:v>2018-01-26</c:v>
                </c:pt>
                <c:pt idx="51" c:formatCode="yyyy\-mm\-dd">
                  <c:v>2018-02-02</c:v>
                </c:pt>
                <c:pt idx="52" c:formatCode="yyyy\-mm\-dd">
                  <c:v>2018-02-09</c:v>
                </c:pt>
                <c:pt idx="53" c:formatCode="yyyy\-mm\-dd">
                  <c:v>2018-02-23</c:v>
                </c:pt>
                <c:pt idx="54" c:formatCode="yyyy\-mm\-dd">
                  <c:v>2018-03-02</c:v>
                </c:pt>
                <c:pt idx="55" c:formatCode="yyyy\-mm\-dd">
                  <c:v>2018-03-09</c:v>
                </c:pt>
                <c:pt idx="56" c:formatCode="yyyy\-mm\-dd">
                  <c:v>2018-03-16</c:v>
                </c:pt>
                <c:pt idx="57" c:formatCode="yyyy\-mm\-dd">
                  <c:v>2018-03-23</c:v>
                </c:pt>
                <c:pt idx="58" c:formatCode="yyyy\-mm\-dd">
                  <c:v>2018-03-30</c:v>
                </c:pt>
                <c:pt idx="59" c:formatCode="yyyy\-mm\-dd">
                  <c:v>2018-04-13</c:v>
                </c:pt>
                <c:pt idx="60" c:formatCode="yyyy\-mm\-dd">
                  <c:v>2018-04-20</c:v>
                </c:pt>
                <c:pt idx="61" c:formatCode="yyyy\-mm\-dd">
                  <c:v>2018-04-27</c:v>
                </c:pt>
                <c:pt idx="62" c:formatCode="yyyy\-mm\-dd">
                  <c:v>2018-05-04</c:v>
                </c:pt>
                <c:pt idx="63" c:formatCode="yyyy\-mm\-dd">
                  <c:v>2018-05-11</c:v>
                </c:pt>
                <c:pt idx="64" c:formatCode="yyyy\-mm\-dd">
                  <c:v>2018-05-18</c:v>
                </c:pt>
                <c:pt idx="65" c:formatCode="yyyy\-mm\-dd">
                  <c:v>2018-05-25</c:v>
                </c:pt>
                <c:pt idx="66" c:formatCode="yyyy\-mm\-dd">
                  <c:v>2018-06-01</c:v>
                </c:pt>
                <c:pt idx="67" c:formatCode="yyyy\-mm\-dd">
                  <c:v>2018-06-08</c:v>
                </c:pt>
                <c:pt idx="68" c:formatCode="yyyy\-mm\-dd">
                  <c:v>2018-06-15</c:v>
                </c:pt>
                <c:pt idx="69" c:formatCode="yyyy\-mm\-dd">
                  <c:v>2018-06-22</c:v>
                </c:pt>
                <c:pt idx="70" c:formatCode="yyyy\-mm\-dd">
                  <c:v>2018-06-29</c:v>
                </c:pt>
                <c:pt idx="71" c:formatCode="yyyy\-mm\-dd">
                  <c:v>2018-07-05</c:v>
                </c:pt>
                <c:pt idx="72" c:formatCode="yyyy\-mm\-dd">
                  <c:v>2018-07-13</c:v>
                </c:pt>
                <c:pt idx="73" c:formatCode="yyyy\-mm\-dd">
                  <c:v>2018-07-20</c:v>
                </c:pt>
                <c:pt idx="74" c:formatCode="yyyy\-mm\-dd">
                  <c:v>2018-07-27</c:v>
                </c:pt>
                <c:pt idx="75" c:formatCode="yyyy\-mm\-dd">
                  <c:v>2018-08-03</c:v>
                </c:pt>
                <c:pt idx="76" c:formatCode="yyyy\-mm\-dd">
                  <c:v>2018-08-10</c:v>
                </c:pt>
                <c:pt idx="77" c:formatCode="yyyy\-mm\-dd">
                  <c:v>2018-08-17</c:v>
                </c:pt>
                <c:pt idx="78" c:formatCode="yyyy\-mm\-dd">
                  <c:v>2018-08-24</c:v>
                </c:pt>
                <c:pt idx="79" c:formatCode="yyyy\-mm\-dd">
                  <c:v>2018-08-31</c:v>
                </c:pt>
                <c:pt idx="80" c:formatCode="yyyy\-mm\-dd">
                  <c:v>2018-09-07</c:v>
                </c:pt>
                <c:pt idx="81" c:formatCode="yyyy\-mm\-dd">
                  <c:v>2018-09-14</c:v>
                </c:pt>
                <c:pt idx="82" c:formatCode="yyyy\-mm\-dd">
                  <c:v>2018-09-21</c:v>
                </c:pt>
                <c:pt idx="83" c:formatCode="yyyy\-mm\-dd">
                  <c:v>2018-09-28</c:v>
                </c:pt>
                <c:pt idx="84" c:formatCode="yyyy\-mm\-dd">
                  <c:v>2018-10-12</c:v>
                </c:pt>
                <c:pt idx="85" c:formatCode="yyyy\-mm\-dd">
                  <c:v>2018-10-19</c:v>
                </c:pt>
                <c:pt idx="86" c:formatCode="yyyy\-mm\-dd">
                  <c:v>2018-10-26</c:v>
                </c:pt>
                <c:pt idx="87" c:formatCode="yyyy\-mm\-dd">
                  <c:v>2018-11-02</c:v>
                </c:pt>
                <c:pt idx="88" c:formatCode="yyyy\-mm\-dd">
                  <c:v>2018-11-09</c:v>
                </c:pt>
                <c:pt idx="89" c:formatCode="yyyy\-mm\-dd">
                  <c:v>2018-11-16</c:v>
                </c:pt>
                <c:pt idx="90" c:formatCode="yyyy\-mm\-dd">
                  <c:v>2018-11-23</c:v>
                </c:pt>
                <c:pt idx="91" c:formatCode="yyyy\-mm\-dd">
                  <c:v>2018-11-30</c:v>
                </c:pt>
                <c:pt idx="92" c:formatCode="yyyy\-mm\-dd">
                  <c:v>2018-12-07</c:v>
                </c:pt>
                <c:pt idx="93" c:formatCode="yyyy\-mm\-dd">
                  <c:v>2018-12-14</c:v>
                </c:pt>
                <c:pt idx="94" c:formatCode="yyyy\-mm\-dd">
                  <c:v>2018-12-21</c:v>
                </c:pt>
                <c:pt idx="95" c:formatCode="yyyy\-mm\-dd">
                  <c:v>2018-12-28</c:v>
                </c:pt>
                <c:pt idx="96" c:formatCode="yyyy\-mm\-dd">
                  <c:v>2019-01-04</c:v>
                </c:pt>
                <c:pt idx="97" c:formatCode="yyyy\-mm\-dd">
                  <c:v>2019-01-11</c:v>
                </c:pt>
                <c:pt idx="98" c:formatCode="yyyy\-mm\-dd">
                  <c:v>2019-01-18</c:v>
                </c:pt>
                <c:pt idx="99" c:formatCode="yyyy\-mm\-dd">
                  <c:v>2019-01-25</c:v>
                </c:pt>
                <c:pt idx="100" c:formatCode="yyyy\-mm\-dd">
                  <c:v>2019-02-01</c:v>
                </c:pt>
                <c:pt idx="101" c:formatCode="yyyy\-mm\-dd">
                  <c:v>2019-02-15</c:v>
                </c:pt>
                <c:pt idx="102" c:formatCode="yyyy\-mm\-dd">
                  <c:v>2019-02-22</c:v>
                </c:pt>
                <c:pt idx="103" c:formatCode="yyyy\-mm\-dd">
                  <c:v>2019-03-01</c:v>
                </c:pt>
                <c:pt idx="104" c:formatCode="yyyy\-mm\-dd">
                  <c:v>2019-03-08</c:v>
                </c:pt>
                <c:pt idx="105" c:formatCode="yyyy\-mm\-dd">
                  <c:v>2019-03-15</c:v>
                </c:pt>
                <c:pt idx="106" c:formatCode="yyyy\-mm\-dd">
                  <c:v>2019-03-22</c:v>
                </c:pt>
                <c:pt idx="107" c:formatCode="yyyy\-mm\-dd">
                  <c:v>2019/3/39</c:v>
                </c:pt>
                <c:pt idx="108" c:formatCode="yyyy\-mm\-dd">
                  <c:v>2019-04-04</c:v>
                </c:pt>
                <c:pt idx="109" c:formatCode="yyyy\-mm\-dd">
                  <c:v>2019-04-12</c:v>
                </c:pt>
                <c:pt idx="110" c:formatCode="yyyy\-mm\-dd">
                  <c:v>2019-04-19</c:v>
                </c:pt>
                <c:pt idx="111" c:formatCode="yyyy\-mm\-dd">
                  <c:v>2019-04-26</c:v>
                </c:pt>
                <c:pt idx="112" c:formatCode="yyyy\-mm\-dd">
                  <c:v>2019-05-05</c:v>
                </c:pt>
                <c:pt idx="113" c:formatCode="yyyy\-mm\-dd">
                  <c:v>2019-05-10</c:v>
                </c:pt>
                <c:pt idx="114" c:formatCode="yyyy\-mm\-dd">
                  <c:v>2019-05-17</c:v>
                </c:pt>
                <c:pt idx="115" c:formatCode="yyyy\-mm\-dd">
                  <c:v>2019-05-24</c:v>
                </c:pt>
                <c:pt idx="116" c:formatCode="yyyy\-mm\-dd">
                  <c:v>2019-05-31</c:v>
                </c:pt>
                <c:pt idx="117" c:formatCode="yyyy\-mm\-dd">
                  <c:v>2019-06-06</c:v>
                </c:pt>
                <c:pt idx="118" c:formatCode="yyyy\-mm\-dd">
                  <c:v>2019-06-14</c:v>
                </c:pt>
                <c:pt idx="119" c:formatCode="yyyy\-mm\-dd">
                  <c:v>2019-06-21</c:v>
                </c:pt>
                <c:pt idx="120" c:formatCode="yyyy\-mm\-dd">
                  <c:v>2019-06-28</c:v>
                </c:pt>
                <c:pt idx="121" c:formatCode="yyyy\-mm\-dd">
                  <c:v>2019-07-05</c:v>
                </c:pt>
                <c:pt idx="122" c:formatCode="yyyy\-mm\-dd">
                  <c:v>2019-07-12</c:v>
                </c:pt>
                <c:pt idx="123" c:formatCode="yyyy\-mm\-dd">
                  <c:v>2019-07-19</c:v>
                </c:pt>
                <c:pt idx="124" c:formatCode="yyyy\-mm\-dd">
                  <c:v>2019-07-26</c:v>
                </c:pt>
                <c:pt idx="125" c:formatCode="yyyy\-mm\-dd">
                  <c:v>2019-08-02</c:v>
                </c:pt>
                <c:pt idx="126" c:formatCode="yyyy\-mm\-dd">
                  <c:v>2019-08-09</c:v>
                </c:pt>
                <c:pt idx="127" c:formatCode="yyyy\-mm\-dd">
                  <c:v>2019-08-16</c:v>
                </c:pt>
                <c:pt idx="128" c:formatCode="yyyy\-mm\-dd">
                  <c:v>2019-08-23</c:v>
                </c:pt>
                <c:pt idx="129" c:formatCode="yyyy\-mm\-dd">
                  <c:v>2019-08-30</c:v>
                </c:pt>
                <c:pt idx="130" c:formatCode="yyyy\-mm\-dd">
                  <c:v>2019-09-06</c:v>
                </c:pt>
                <c:pt idx="131" c:formatCode="yyyy\-mm\-dd">
                  <c:v>2019-09-12</c:v>
                </c:pt>
                <c:pt idx="132" c:formatCode="yyyy\-mm\-dd">
                  <c:v>2019-09-20</c:v>
                </c:pt>
                <c:pt idx="133" c:formatCode="yyyy\-mm\-dd">
                  <c:v>2019-09-27</c:v>
                </c:pt>
                <c:pt idx="134" c:formatCode="yyyy\-mm\-dd">
                  <c:v>2019-10-11</c:v>
                </c:pt>
                <c:pt idx="135" c:formatCode="yyyy\-mm\-dd">
                  <c:v>2019-10-18</c:v>
                </c:pt>
                <c:pt idx="136" c:formatCode="yyyy\-mm\-dd">
                  <c:v>2019-10-25</c:v>
                </c:pt>
                <c:pt idx="137" c:formatCode="yyyy\-mm\-dd">
                  <c:v>2019-11-08</c:v>
                </c:pt>
                <c:pt idx="138" c:formatCode="yyyy\-mm\-dd">
                  <c:v>2019-11-15</c:v>
                </c:pt>
                <c:pt idx="139" c:formatCode="yyyy\-mm\-dd">
                  <c:v>2019-11-22</c:v>
                </c:pt>
                <c:pt idx="140" c:formatCode="yyyy\-mm\-dd">
                  <c:v>2019-11-29</c:v>
                </c:pt>
                <c:pt idx="141" c:formatCode="yyyy\-mm\-dd">
                  <c:v>2019-12-06</c:v>
                </c:pt>
                <c:pt idx="142" c:formatCode="yyyy\-mm\-dd">
                  <c:v>2019-12-13</c:v>
                </c:pt>
                <c:pt idx="143" c:formatCode="yyyy\-mm\-dd">
                  <c:v>2019-12-20</c:v>
                </c:pt>
                <c:pt idx="144" c:formatCode="yyyy\-mm\-dd">
                  <c:v>2019-12-27</c:v>
                </c:pt>
                <c:pt idx="145" c:formatCode="yyyy\-mm\-dd">
                  <c:v>2020-01-03</c:v>
                </c:pt>
                <c:pt idx="146" c:formatCode="yyyy\-mm\-dd">
                  <c:v>2020-01-10</c:v>
                </c:pt>
                <c:pt idx="147" c:formatCode="yyyy\-mm\-dd">
                  <c:v>2020-01-17</c:v>
                </c:pt>
                <c:pt idx="148" c:formatCode="yyyy\-mm\-dd">
                  <c:v>2020-02-14</c:v>
                </c:pt>
                <c:pt idx="149" c:formatCode="yyyy\-mm\-dd">
                  <c:v>2020-02-21</c:v>
                </c:pt>
                <c:pt idx="150" c:formatCode="yyyy\-mm\-dd">
                  <c:v>2020-02-29</c:v>
                </c:pt>
                <c:pt idx="151" c:formatCode="yyyy\-mm\-dd">
                  <c:v>2020-03-06</c:v>
                </c:pt>
                <c:pt idx="152" c:formatCode="yyyy\-mm\-dd">
                  <c:v>2020-03-13</c:v>
                </c:pt>
                <c:pt idx="153" c:formatCode="yyyy\-mm\-dd">
                  <c:v>2020-03-20</c:v>
                </c:pt>
                <c:pt idx="154" c:formatCode="yyyy\-mm\-dd">
                  <c:v>2020-03-27</c:v>
                </c:pt>
                <c:pt idx="155" c:formatCode="yyyy\-mm\-dd">
                  <c:v>2020-04-03</c:v>
                </c:pt>
                <c:pt idx="156" c:formatCode="yyyy\-mm\-dd">
                  <c:v>2020-04-10</c:v>
                </c:pt>
                <c:pt idx="157" c:formatCode="yyyy\-mm\-dd">
                  <c:v>2020-04-17</c:v>
                </c:pt>
                <c:pt idx="158" c:formatCode="yyyy\-mm\-dd">
                  <c:v>2020-04-24</c:v>
                </c:pt>
                <c:pt idx="159" c:formatCode="yyyy\-mm\-dd">
                  <c:v>2020-04-30</c:v>
                </c:pt>
                <c:pt idx="160" c:formatCode="yyyy\-mm\-dd">
                  <c:v>2020-05-08</c:v>
                </c:pt>
              </c:strCache>
            </c:strRef>
          </c:cat>
          <c:val>
            <c:numRef>
              <c:f>'[数据20200424.xlsx]锌精矿港口库存（周度）'!$E$55:$E$215</c:f>
              <c:numCache>
                <c:formatCode>General</c:formatCode>
                <c:ptCount val="161"/>
                <c:pt idx="0">
                  <c:v>9.87</c:v>
                </c:pt>
                <c:pt idx="1">
                  <c:v>9.47</c:v>
                </c:pt>
                <c:pt idx="2">
                  <c:v>9.01</c:v>
                </c:pt>
                <c:pt idx="3">
                  <c:v>7.92</c:v>
                </c:pt>
                <c:pt idx="4">
                  <c:v>7.86</c:v>
                </c:pt>
                <c:pt idx="5">
                  <c:v>8.43</c:v>
                </c:pt>
                <c:pt idx="6">
                  <c:v>9.08</c:v>
                </c:pt>
                <c:pt idx="7">
                  <c:v>9.82</c:v>
                </c:pt>
                <c:pt idx="8">
                  <c:v>8.205</c:v>
                </c:pt>
                <c:pt idx="9">
                  <c:v>7.48</c:v>
                </c:pt>
                <c:pt idx="10">
                  <c:v>8.04</c:v>
                </c:pt>
                <c:pt idx="11">
                  <c:v>8.47</c:v>
                </c:pt>
                <c:pt idx="12">
                  <c:v>9.89</c:v>
                </c:pt>
                <c:pt idx="13">
                  <c:v>11.67</c:v>
                </c:pt>
                <c:pt idx="14">
                  <c:v>9.27</c:v>
                </c:pt>
                <c:pt idx="15">
                  <c:v>9.15</c:v>
                </c:pt>
                <c:pt idx="16">
                  <c:v>8.65</c:v>
                </c:pt>
                <c:pt idx="17">
                  <c:v>8.29</c:v>
                </c:pt>
                <c:pt idx="18">
                  <c:v>7.9</c:v>
                </c:pt>
                <c:pt idx="19">
                  <c:v>6.51</c:v>
                </c:pt>
                <c:pt idx="20">
                  <c:v>7.24</c:v>
                </c:pt>
                <c:pt idx="21">
                  <c:v>10.12</c:v>
                </c:pt>
                <c:pt idx="22">
                  <c:v>9.63</c:v>
                </c:pt>
                <c:pt idx="23">
                  <c:v>7.49</c:v>
                </c:pt>
                <c:pt idx="24">
                  <c:v>7.12</c:v>
                </c:pt>
                <c:pt idx="25">
                  <c:v>9.0345</c:v>
                </c:pt>
                <c:pt idx="26">
                  <c:v>7.62</c:v>
                </c:pt>
                <c:pt idx="27">
                  <c:v>8.45</c:v>
                </c:pt>
                <c:pt idx="28">
                  <c:v>8.07</c:v>
                </c:pt>
                <c:pt idx="29">
                  <c:v>12.41</c:v>
                </c:pt>
                <c:pt idx="30">
                  <c:v>13.4</c:v>
                </c:pt>
                <c:pt idx="31">
                  <c:v>14.04</c:v>
                </c:pt>
                <c:pt idx="32">
                  <c:v>15.81</c:v>
                </c:pt>
                <c:pt idx="33">
                  <c:v>13.2</c:v>
                </c:pt>
                <c:pt idx="34">
                  <c:v>12.75</c:v>
                </c:pt>
                <c:pt idx="35">
                  <c:v>14.55</c:v>
                </c:pt>
                <c:pt idx="36">
                  <c:v>14.25</c:v>
                </c:pt>
                <c:pt idx="37">
                  <c:v>13.85</c:v>
                </c:pt>
                <c:pt idx="38">
                  <c:v>13.18</c:v>
                </c:pt>
                <c:pt idx="39">
                  <c:v>13.81</c:v>
                </c:pt>
                <c:pt idx="40">
                  <c:v>14.04</c:v>
                </c:pt>
                <c:pt idx="41">
                  <c:v>14.74</c:v>
                </c:pt>
                <c:pt idx="42">
                  <c:v>14.3</c:v>
                </c:pt>
                <c:pt idx="43">
                  <c:v>14.7</c:v>
                </c:pt>
                <c:pt idx="44">
                  <c:v>17.8</c:v>
                </c:pt>
                <c:pt idx="45">
                  <c:v>17.3</c:v>
                </c:pt>
                <c:pt idx="46">
                  <c:v>16.1</c:v>
                </c:pt>
                <c:pt idx="47">
                  <c:v>14.9</c:v>
                </c:pt>
                <c:pt idx="48">
                  <c:v>18.2</c:v>
                </c:pt>
                <c:pt idx="49">
                  <c:v>16.5</c:v>
                </c:pt>
                <c:pt idx="50">
                  <c:v>16.85</c:v>
                </c:pt>
                <c:pt idx="51">
                  <c:v>17.03</c:v>
                </c:pt>
                <c:pt idx="52">
                  <c:v>15.31</c:v>
                </c:pt>
                <c:pt idx="53">
                  <c:v>15.6</c:v>
                </c:pt>
                <c:pt idx="54">
                  <c:v>19.51</c:v>
                </c:pt>
                <c:pt idx="55">
                  <c:v>18.91</c:v>
                </c:pt>
                <c:pt idx="56">
                  <c:v>17.36</c:v>
                </c:pt>
                <c:pt idx="57">
                  <c:v>19.41</c:v>
                </c:pt>
                <c:pt idx="58">
                  <c:v>19.99</c:v>
                </c:pt>
                <c:pt idx="59">
                  <c:v>18.9</c:v>
                </c:pt>
                <c:pt idx="60">
                  <c:v>17.6</c:v>
                </c:pt>
                <c:pt idx="61">
                  <c:v>16.3</c:v>
                </c:pt>
                <c:pt idx="62">
                  <c:v>19.3</c:v>
                </c:pt>
                <c:pt idx="63">
                  <c:v>17.8</c:v>
                </c:pt>
                <c:pt idx="64">
                  <c:v>17.5</c:v>
                </c:pt>
                <c:pt idx="65">
                  <c:v>18.8</c:v>
                </c:pt>
                <c:pt idx="66">
                  <c:v>18.1</c:v>
                </c:pt>
                <c:pt idx="67">
                  <c:v>22.5</c:v>
                </c:pt>
                <c:pt idx="68">
                  <c:v>21.1</c:v>
                </c:pt>
                <c:pt idx="69">
                  <c:v>18.1</c:v>
                </c:pt>
                <c:pt idx="70">
                  <c:v>19</c:v>
                </c:pt>
                <c:pt idx="71">
                  <c:v>18.8</c:v>
                </c:pt>
                <c:pt idx="72">
                  <c:v>15.7</c:v>
                </c:pt>
                <c:pt idx="73">
                  <c:v>15.4</c:v>
                </c:pt>
                <c:pt idx="74">
                  <c:v>13.27</c:v>
                </c:pt>
                <c:pt idx="75">
                  <c:v>14.01</c:v>
                </c:pt>
                <c:pt idx="76">
                  <c:v>15.98</c:v>
                </c:pt>
                <c:pt idx="77">
                  <c:v>13.6</c:v>
                </c:pt>
                <c:pt idx="78">
                  <c:v>14.1</c:v>
                </c:pt>
                <c:pt idx="79">
                  <c:v>16.99</c:v>
                </c:pt>
                <c:pt idx="80">
                  <c:v>15.37</c:v>
                </c:pt>
                <c:pt idx="81">
                  <c:v>11.75</c:v>
                </c:pt>
                <c:pt idx="82">
                  <c:v>11.37</c:v>
                </c:pt>
                <c:pt idx="83">
                  <c:v>10.89</c:v>
                </c:pt>
                <c:pt idx="84">
                  <c:v>14.22</c:v>
                </c:pt>
                <c:pt idx="85">
                  <c:v>13.73</c:v>
                </c:pt>
                <c:pt idx="86">
                  <c:v>10.28</c:v>
                </c:pt>
                <c:pt idx="87">
                  <c:v>11.05</c:v>
                </c:pt>
                <c:pt idx="88">
                  <c:v>15.23</c:v>
                </c:pt>
                <c:pt idx="89">
                  <c:v>12.18</c:v>
                </c:pt>
                <c:pt idx="90">
                  <c:v>12.73</c:v>
                </c:pt>
                <c:pt idx="91">
                  <c:v>14.35</c:v>
                </c:pt>
                <c:pt idx="92">
                  <c:v>16.96</c:v>
                </c:pt>
                <c:pt idx="93">
                  <c:v>18.32</c:v>
                </c:pt>
                <c:pt idx="94">
                  <c:v>16.76</c:v>
                </c:pt>
                <c:pt idx="95">
                  <c:v>17.85</c:v>
                </c:pt>
                <c:pt idx="96">
                  <c:v>19.08</c:v>
                </c:pt>
                <c:pt idx="97">
                  <c:v>19.43</c:v>
                </c:pt>
                <c:pt idx="98">
                  <c:v>18.36</c:v>
                </c:pt>
                <c:pt idx="99">
                  <c:v>18.07</c:v>
                </c:pt>
                <c:pt idx="100">
                  <c:v>19.97</c:v>
                </c:pt>
                <c:pt idx="101">
                  <c:v>17.03</c:v>
                </c:pt>
                <c:pt idx="102">
                  <c:v>17.79</c:v>
                </c:pt>
                <c:pt idx="103">
                  <c:v>14.19</c:v>
                </c:pt>
                <c:pt idx="104">
                  <c:v>13.86</c:v>
                </c:pt>
                <c:pt idx="105">
                  <c:v>15.13</c:v>
                </c:pt>
                <c:pt idx="106">
                  <c:v>15.34</c:v>
                </c:pt>
                <c:pt idx="107">
                  <c:v>15.03</c:v>
                </c:pt>
                <c:pt idx="108">
                  <c:v>13.36</c:v>
                </c:pt>
                <c:pt idx="109">
                  <c:v>16.83</c:v>
                </c:pt>
                <c:pt idx="110">
                  <c:v>15.94</c:v>
                </c:pt>
                <c:pt idx="111">
                  <c:v>14.51</c:v>
                </c:pt>
                <c:pt idx="112">
                  <c:v>14.64</c:v>
                </c:pt>
                <c:pt idx="113">
                  <c:v>15.89</c:v>
                </c:pt>
                <c:pt idx="114">
                  <c:v>14.03</c:v>
                </c:pt>
                <c:pt idx="115">
                  <c:v>15.49</c:v>
                </c:pt>
                <c:pt idx="116">
                  <c:v>15.56</c:v>
                </c:pt>
                <c:pt idx="117">
                  <c:v>14.42</c:v>
                </c:pt>
                <c:pt idx="118">
                  <c:v>13.29</c:v>
                </c:pt>
                <c:pt idx="119">
                  <c:v>12.71</c:v>
                </c:pt>
                <c:pt idx="120">
                  <c:v>13.64</c:v>
                </c:pt>
                <c:pt idx="121">
                  <c:v>15.46</c:v>
                </c:pt>
                <c:pt idx="122">
                  <c:v>13.88</c:v>
                </c:pt>
                <c:pt idx="123">
                  <c:v>15.31</c:v>
                </c:pt>
                <c:pt idx="124">
                  <c:v>16.28</c:v>
                </c:pt>
                <c:pt idx="125">
                  <c:v>17.35</c:v>
                </c:pt>
                <c:pt idx="126">
                  <c:v>15.5</c:v>
                </c:pt>
                <c:pt idx="127">
                  <c:v>14.21</c:v>
                </c:pt>
                <c:pt idx="128">
                  <c:v>15.98</c:v>
                </c:pt>
                <c:pt idx="129">
                  <c:v>17.02</c:v>
                </c:pt>
                <c:pt idx="130">
                  <c:v>17.51</c:v>
                </c:pt>
                <c:pt idx="131">
                  <c:v>18.01</c:v>
                </c:pt>
                <c:pt idx="132">
                  <c:v>18.99</c:v>
                </c:pt>
                <c:pt idx="133">
                  <c:v>18.47</c:v>
                </c:pt>
                <c:pt idx="134">
                  <c:v>15.51</c:v>
                </c:pt>
                <c:pt idx="135">
                  <c:v>13.94</c:v>
                </c:pt>
                <c:pt idx="136">
                  <c:v>12.75</c:v>
                </c:pt>
                <c:pt idx="137">
                  <c:v>15.37</c:v>
                </c:pt>
                <c:pt idx="138">
                  <c:v>14.32</c:v>
                </c:pt>
                <c:pt idx="139">
                  <c:v>14.77</c:v>
                </c:pt>
                <c:pt idx="140">
                  <c:v>14.32</c:v>
                </c:pt>
                <c:pt idx="141">
                  <c:v>14.22</c:v>
                </c:pt>
                <c:pt idx="142">
                  <c:v>14.47</c:v>
                </c:pt>
                <c:pt idx="143">
                  <c:v>14.82</c:v>
                </c:pt>
                <c:pt idx="144">
                  <c:v>15.3</c:v>
                </c:pt>
                <c:pt idx="145">
                  <c:v>16.45</c:v>
                </c:pt>
                <c:pt idx="146">
                  <c:v>16.4</c:v>
                </c:pt>
                <c:pt idx="147">
                  <c:v>17.05</c:v>
                </c:pt>
                <c:pt idx="148">
                  <c:v>15.71</c:v>
                </c:pt>
                <c:pt idx="149">
                  <c:v>15.18</c:v>
                </c:pt>
                <c:pt idx="150">
                  <c:v>16.93</c:v>
                </c:pt>
                <c:pt idx="151">
                  <c:v>15.62</c:v>
                </c:pt>
                <c:pt idx="152">
                  <c:v>15.58</c:v>
                </c:pt>
                <c:pt idx="153">
                  <c:v>15.32</c:v>
                </c:pt>
                <c:pt idx="154">
                  <c:v>13.32</c:v>
                </c:pt>
                <c:pt idx="155">
                  <c:v>16.41</c:v>
                </c:pt>
                <c:pt idx="156">
                  <c:v>17.12</c:v>
                </c:pt>
                <c:pt idx="157">
                  <c:v>18.78</c:v>
                </c:pt>
                <c:pt idx="158">
                  <c:v>20.5</c:v>
                </c:pt>
                <c:pt idx="159">
                  <c:v>22.89</c:v>
                </c:pt>
                <c:pt idx="160">
                  <c:v>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70661214"/>
        <c:axId val="65434519"/>
      </c:lineChart>
      <c:catAx>
        <c:axId val="7066121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5434519"/>
        <c:crosses val="autoZero"/>
        <c:auto val="1"/>
        <c:lblAlgn val="ctr"/>
        <c:lblOffset val="100"/>
        <c:noMultiLvlLbl val="0"/>
      </c:catAx>
      <c:valAx>
        <c:axId val="65434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066121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保税区库存变化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[数据20200424.xlsx]上海保税区库存周度!$A$3:$A$224</c:f>
              <c:numCache>
                <c:formatCode>yyyy\-mm\-dd</c:formatCode>
                <c:ptCount val="222"/>
                <c:pt idx="0" c:formatCode="yyyy\-mm\-dd">
                  <c:v>42370</c:v>
                </c:pt>
                <c:pt idx="1" c:formatCode="yyyy\-mm\-dd">
                  <c:v>42377</c:v>
                </c:pt>
                <c:pt idx="2" c:formatCode="yyyy\-mm\-dd">
                  <c:v>42384</c:v>
                </c:pt>
                <c:pt idx="3" c:formatCode="yyyy\-mm\-dd">
                  <c:v>42391</c:v>
                </c:pt>
                <c:pt idx="4" c:formatCode="yyyy\-mm\-dd">
                  <c:v>42398</c:v>
                </c:pt>
                <c:pt idx="5" c:formatCode="yyyy\-mm\-dd">
                  <c:v>42405</c:v>
                </c:pt>
                <c:pt idx="6" c:formatCode="yyyy\-mm\-dd">
                  <c:v>42412</c:v>
                </c:pt>
                <c:pt idx="7" c:formatCode="yyyy\-mm\-dd">
                  <c:v>42419</c:v>
                </c:pt>
                <c:pt idx="8" c:formatCode="yyyy\-mm\-dd">
                  <c:v>42426</c:v>
                </c:pt>
                <c:pt idx="9" c:formatCode="yyyy\-mm\-dd">
                  <c:v>42433</c:v>
                </c:pt>
                <c:pt idx="10" c:formatCode="yyyy\-mm\-dd">
                  <c:v>42440</c:v>
                </c:pt>
                <c:pt idx="11" c:formatCode="yyyy\-mm\-dd">
                  <c:v>42447</c:v>
                </c:pt>
                <c:pt idx="12" c:formatCode="yyyy\-mm\-dd">
                  <c:v>42454</c:v>
                </c:pt>
                <c:pt idx="13" c:formatCode="yyyy\-mm\-dd">
                  <c:v>42461</c:v>
                </c:pt>
                <c:pt idx="14" c:formatCode="yyyy\-mm\-dd">
                  <c:v>42468</c:v>
                </c:pt>
                <c:pt idx="15" c:formatCode="yyyy\-mm\-dd">
                  <c:v>42475</c:v>
                </c:pt>
                <c:pt idx="16" c:formatCode="yyyy\-mm\-dd">
                  <c:v>42482</c:v>
                </c:pt>
                <c:pt idx="17" c:formatCode="yyyy\-mm\-dd">
                  <c:v>42489</c:v>
                </c:pt>
                <c:pt idx="18" c:formatCode="yyyy\-mm\-dd">
                  <c:v>42496</c:v>
                </c:pt>
                <c:pt idx="19" c:formatCode="yyyy\-mm\-dd">
                  <c:v>42503</c:v>
                </c:pt>
                <c:pt idx="20" c:formatCode="yyyy\-mm\-dd">
                  <c:v>42510</c:v>
                </c:pt>
                <c:pt idx="21" c:formatCode="yyyy\-mm\-dd">
                  <c:v>42517</c:v>
                </c:pt>
                <c:pt idx="22" c:formatCode="yyyy\-mm\-dd">
                  <c:v>42524</c:v>
                </c:pt>
                <c:pt idx="23" c:formatCode="yyyy\-mm\-dd">
                  <c:v>42531</c:v>
                </c:pt>
                <c:pt idx="24" c:formatCode="yyyy\-mm\-dd">
                  <c:v>42538</c:v>
                </c:pt>
                <c:pt idx="25" c:formatCode="yyyy\-mm\-dd">
                  <c:v>42545</c:v>
                </c:pt>
                <c:pt idx="26" c:formatCode="yyyy\-mm\-dd">
                  <c:v>42552</c:v>
                </c:pt>
                <c:pt idx="27" c:formatCode="yyyy\-mm\-dd">
                  <c:v>42559</c:v>
                </c:pt>
                <c:pt idx="28" c:formatCode="yyyy\-mm\-dd">
                  <c:v>42566</c:v>
                </c:pt>
                <c:pt idx="29" c:formatCode="yyyy\-mm\-dd">
                  <c:v>42573</c:v>
                </c:pt>
                <c:pt idx="30" c:formatCode="yyyy\-mm\-dd">
                  <c:v>42580</c:v>
                </c:pt>
                <c:pt idx="31" c:formatCode="yyyy\-mm\-dd">
                  <c:v>42587</c:v>
                </c:pt>
                <c:pt idx="32" c:formatCode="yyyy\-mm\-dd">
                  <c:v>42594</c:v>
                </c:pt>
                <c:pt idx="33" c:formatCode="yyyy\-mm\-dd">
                  <c:v>42601</c:v>
                </c:pt>
                <c:pt idx="34" c:formatCode="yyyy\-mm\-dd">
                  <c:v>42608</c:v>
                </c:pt>
                <c:pt idx="35" c:formatCode="yyyy\-mm\-dd">
                  <c:v>42618</c:v>
                </c:pt>
                <c:pt idx="36" c:formatCode="yyyy\-mm\-dd">
                  <c:v>42625</c:v>
                </c:pt>
                <c:pt idx="37" c:formatCode="yyyy\-mm\-dd">
                  <c:v>42632</c:v>
                </c:pt>
                <c:pt idx="38" c:formatCode="yyyy\-mm\-dd">
                  <c:v>42639</c:v>
                </c:pt>
                <c:pt idx="39" c:formatCode="yyyy\-mm\-dd">
                  <c:v>42653</c:v>
                </c:pt>
                <c:pt idx="40" c:formatCode="yyyy\-mm\-dd">
                  <c:v>42660</c:v>
                </c:pt>
                <c:pt idx="41" c:formatCode="yyyy\-mm\-dd">
                  <c:v>42667</c:v>
                </c:pt>
                <c:pt idx="42" c:formatCode="yyyy\-mm\-dd">
                  <c:v>42674</c:v>
                </c:pt>
                <c:pt idx="43" c:formatCode="yyyy\-mm\-dd">
                  <c:v>42681</c:v>
                </c:pt>
                <c:pt idx="44" c:formatCode="yyyy\-mm\-dd">
                  <c:v>42688</c:v>
                </c:pt>
                <c:pt idx="45" c:formatCode="yyyy\-mm\-dd">
                  <c:v>42695</c:v>
                </c:pt>
                <c:pt idx="46" c:formatCode="yyyy\-mm\-dd">
                  <c:v>42702</c:v>
                </c:pt>
                <c:pt idx="47" c:formatCode="yyyy\-mm\-dd">
                  <c:v>42709</c:v>
                </c:pt>
                <c:pt idx="48" c:formatCode="yyyy\-mm\-dd">
                  <c:v>42716</c:v>
                </c:pt>
                <c:pt idx="49" c:formatCode="yyyy\-mm\-dd">
                  <c:v>42723</c:v>
                </c:pt>
                <c:pt idx="50" c:formatCode="yyyy\-mm\-dd">
                  <c:v>42730</c:v>
                </c:pt>
                <c:pt idx="51" c:formatCode="yyyy\-mm\-dd">
                  <c:v>42738</c:v>
                </c:pt>
                <c:pt idx="52" c:formatCode="yyyy\-mm\-dd">
                  <c:v>42744</c:v>
                </c:pt>
                <c:pt idx="53" c:formatCode="yyyy\-mm\-dd">
                  <c:v>42751</c:v>
                </c:pt>
                <c:pt idx="54" c:formatCode="yyyy\-mm\-dd">
                  <c:v>42758</c:v>
                </c:pt>
                <c:pt idx="55" c:formatCode="yyyy\-mm\-dd">
                  <c:v>42772</c:v>
                </c:pt>
                <c:pt idx="56" c:formatCode="yyyy\-mm\-dd">
                  <c:v>42779</c:v>
                </c:pt>
                <c:pt idx="57" c:formatCode="yyyy\-mm\-dd">
                  <c:v>42786</c:v>
                </c:pt>
                <c:pt idx="58" c:formatCode="yyyy\-mm\-dd">
                  <c:v>42793</c:v>
                </c:pt>
                <c:pt idx="59" c:formatCode="yyyy\-mm\-dd">
                  <c:v>42797</c:v>
                </c:pt>
                <c:pt idx="60" c:formatCode="yyyy\-mm\-dd">
                  <c:v>42807</c:v>
                </c:pt>
                <c:pt idx="61" c:formatCode="yyyy\-mm\-dd">
                  <c:v>42814</c:v>
                </c:pt>
                <c:pt idx="62" c:formatCode="yyyy\-mm\-dd">
                  <c:v>42821</c:v>
                </c:pt>
                <c:pt idx="63" c:formatCode="yyyy\-mm\-dd">
                  <c:v>42835</c:v>
                </c:pt>
                <c:pt idx="64" c:formatCode="yyyy\-mm\-dd">
                  <c:v>42842</c:v>
                </c:pt>
                <c:pt idx="65" c:formatCode="yyyy\-mm\-dd">
                  <c:v>42849</c:v>
                </c:pt>
                <c:pt idx="66" c:formatCode="yyyy\-mm\-dd">
                  <c:v>42857</c:v>
                </c:pt>
                <c:pt idx="67" c:formatCode="yyyy\-mm\-dd">
                  <c:v>42863</c:v>
                </c:pt>
                <c:pt idx="68" c:formatCode="yyyy\-mm\-dd">
                  <c:v>42870</c:v>
                </c:pt>
                <c:pt idx="69" c:formatCode="yyyy\-mm\-dd">
                  <c:v>42877</c:v>
                </c:pt>
                <c:pt idx="70" c:formatCode="yyyy\-mm\-dd">
                  <c:v>42886</c:v>
                </c:pt>
                <c:pt idx="71" c:formatCode="yyyy\-mm\-dd">
                  <c:v>42891</c:v>
                </c:pt>
                <c:pt idx="72" c:formatCode="yyyy\-mm\-dd">
                  <c:v>42898</c:v>
                </c:pt>
                <c:pt idx="73" c:formatCode="yyyy\-mm\-dd">
                  <c:v>42905</c:v>
                </c:pt>
                <c:pt idx="74" c:formatCode="yyyy\-mm\-dd">
                  <c:v>42912</c:v>
                </c:pt>
                <c:pt idx="75" c:formatCode="yyyy\-mm\-dd">
                  <c:v>42919</c:v>
                </c:pt>
                <c:pt idx="76" c:formatCode="yyyy\-mm\-dd">
                  <c:v>42926</c:v>
                </c:pt>
                <c:pt idx="77" c:formatCode="yyyy\-mm\-dd">
                  <c:v>42933</c:v>
                </c:pt>
                <c:pt idx="78" c:formatCode="yyyy\-mm\-dd">
                  <c:v>42940</c:v>
                </c:pt>
                <c:pt idx="79" c:formatCode="yyyy\-mm\-dd">
                  <c:v>42947</c:v>
                </c:pt>
                <c:pt idx="80" c:formatCode="yyyy\-mm\-dd">
                  <c:v>42958</c:v>
                </c:pt>
                <c:pt idx="81" c:formatCode="yyyy\-mm\-dd">
                  <c:v>42961</c:v>
                </c:pt>
                <c:pt idx="82" c:formatCode="yyyy\-mm\-dd">
                  <c:v>42968</c:v>
                </c:pt>
                <c:pt idx="83" c:formatCode="yyyy\-mm\-dd">
                  <c:v>42975</c:v>
                </c:pt>
                <c:pt idx="84" c:formatCode="yyyy\-mm\-dd">
                  <c:v>42982</c:v>
                </c:pt>
                <c:pt idx="85" c:formatCode="yyyy\-mm\-dd">
                  <c:v>42989</c:v>
                </c:pt>
                <c:pt idx="86" c:formatCode="yyyy\-mm\-dd">
                  <c:v>42996</c:v>
                </c:pt>
                <c:pt idx="87" c:formatCode="yyyy\-mm\-dd">
                  <c:v>43003</c:v>
                </c:pt>
                <c:pt idx="88" c:formatCode="yyyy\-mm\-dd">
                  <c:v>43017</c:v>
                </c:pt>
                <c:pt idx="89" c:formatCode="yyyy\-mm\-dd">
                  <c:v>43024</c:v>
                </c:pt>
                <c:pt idx="90" c:formatCode="yyyy\-mm\-dd">
                  <c:v>43031</c:v>
                </c:pt>
                <c:pt idx="91" c:formatCode="yyyy\-mm\-dd">
                  <c:v>43038</c:v>
                </c:pt>
                <c:pt idx="92" c:formatCode="yyyy\-mm\-dd">
                  <c:v>43045</c:v>
                </c:pt>
                <c:pt idx="93" c:formatCode="yyyy\-mm\-dd">
                  <c:v>43052</c:v>
                </c:pt>
                <c:pt idx="94" c:formatCode="yyyy\-mm\-dd">
                  <c:v>43059</c:v>
                </c:pt>
                <c:pt idx="95" c:formatCode="yyyy\-mm\-dd">
                  <c:v>43066</c:v>
                </c:pt>
                <c:pt idx="96" c:formatCode="yyyy\-mm\-dd">
                  <c:v>43073</c:v>
                </c:pt>
                <c:pt idx="97" c:formatCode="yyyy\-mm\-dd">
                  <c:v>43080</c:v>
                </c:pt>
                <c:pt idx="98" c:formatCode="yyyy\-mm\-dd">
                  <c:v>43084</c:v>
                </c:pt>
                <c:pt idx="99" c:formatCode="yyyy\-mm\-dd">
                  <c:v>43087</c:v>
                </c:pt>
                <c:pt idx="100" c:formatCode="yyyy\-mm\-dd">
                  <c:v>43091</c:v>
                </c:pt>
                <c:pt idx="101" c:formatCode="yyyy\-mm\-dd">
                  <c:v>43098</c:v>
                </c:pt>
                <c:pt idx="102" c:formatCode="yyyy\-mm\-dd">
                  <c:v>43102</c:v>
                </c:pt>
                <c:pt idx="103" c:formatCode="yyyy\-mm\-dd">
                  <c:v>43105</c:v>
                </c:pt>
                <c:pt idx="104" c:formatCode="yyyy\-mm\-dd">
                  <c:v>43108</c:v>
                </c:pt>
                <c:pt idx="105" c:formatCode="yyyy\-mm\-dd">
                  <c:v>43112</c:v>
                </c:pt>
                <c:pt idx="106" c:formatCode="yyyy\-mm\-dd">
                  <c:v>43119</c:v>
                </c:pt>
                <c:pt idx="107" c:formatCode="yyyy\-mm\-dd">
                  <c:v>43126</c:v>
                </c:pt>
                <c:pt idx="108" c:formatCode="yyyy\-mm\-dd">
                  <c:v>43133</c:v>
                </c:pt>
                <c:pt idx="109" c:formatCode="yyyy\-mm\-dd">
                  <c:v>43140</c:v>
                </c:pt>
                <c:pt idx="110" c:formatCode="yyyy\-mm\-dd">
                  <c:v>43153</c:v>
                </c:pt>
                <c:pt idx="111" c:formatCode="yyyy\-mm\-dd">
                  <c:v>43161</c:v>
                </c:pt>
                <c:pt idx="112" c:formatCode="yyyy\-mm\-dd">
                  <c:v>43168</c:v>
                </c:pt>
                <c:pt idx="113" c:formatCode="yyyy\-mm\-dd">
                  <c:v>43175</c:v>
                </c:pt>
                <c:pt idx="114" c:formatCode="yyyy\-mm\-dd">
                  <c:v>43182</c:v>
                </c:pt>
                <c:pt idx="115" c:formatCode="yyyy\-mm\-dd">
                  <c:v>43185</c:v>
                </c:pt>
                <c:pt idx="116" c:formatCode="yyyy\-mm\-dd">
                  <c:v>43189</c:v>
                </c:pt>
                <c:pt idx="117" c:formatCode="yyyy\-mm\-dd">
                  <c:v>43192</c:v>
                </c:pt>
                <c:pt idx="118" c:formatCode="yyyy\-mm\-dd">
                  <c:v>43199</c:v>
                </c:pt>
                <c:pt idx="119" c:formatCode="yyyy\-mm\-dd">
                  <c:v>43206</c:v>
                </c:pt>
                <c:pt idx="120" c:formatCode="yyyy\-mm\-dd">
                  <c:v>43210</c:v>
                </c:pt>
                <c:pt idx="121" c:formatCode="yyyy\-mm\-dd">
                  <c:v>43217</c:v>
                </c:pt>
                <c:pt idx="122" c:formatCode="yyyy\-mm\-dd">
                  <c:v>43224</c:v>
                </c:pt>
                <c:pt idx="123" c:formatCode="yyyy\-mm\-dd">
                  <c:v>43231</c:v>
                </c:pt>
                <c:pt idx="124" c:formatCode="yyyy\-mm\-dd">
                  <c:v>43238</c:v>
                </c:pt>
                <c:pt idx="125" c:formatCode="yyyy\-mm\-dd">
                  <c:v>43245</c:v>
                </c:pt>
                <c:pt idx="126" c:formatCode="yyyy\-mm\-dd">
                  <c:v>43252</c:v>
                </c:pt>
                <c:pt idx="127" c:formatCode="yyyy\-mm\-dd">
                  <c:v>43259</c:v>
                </c:pt>
                <c:pt idx="128" c:formatCode="yyyy\-mm\-dd">
                  <c:v>43266</c:v>
                </c:pt>
                <c:pt idx="129" c:formatCode="yyyy\-mm\-dd">
                  <c:v>43273</c:v>
                </c:pt>
                <c:pt idx="130" c:formatCode="yyyy\-mm\-dd">
                  <c:v>43280</c:v>
                </c:pt>
                <c:pt idx="131" c:formatCode="yyyy\-mm\-dd">
                  <c:v>43286</c:v>
                </c:pt>
                <c:pt idx="132" c:formatCode="yyyy\-mm\-dd">
                  <c:v>43294</c:v>
                </c:pt>
                <c:pt idx="133" c:formatCode="yyyy\-mm\-dd">
                  <c:v>43301</c:v>
                </c:pt>
                <c:pt idx="134" c:formatCode="yyyy\-mm\-dd">
                  <c:v>43308</c:v>
                </c:pt>
                <c:pt idx="135" c:formatCode="yyyy\-mm\-dd">
                  <c:v>43315</c:v>
                </c:pt>
                <c:pt idx="136" c:formatCode="yyyy\-mm\-dd">
                  <c:v>43322</c:v>
                </c:pt>
                <c:pt idx="137" c:formatCode="yyyy\-mm\-dd">
                  <c:v>43329</c:v>
                </c:pt>
                <c:pt idx="138" c:formatCode="yyyy\-mm\-dd">
                  <c:v>43336</c:v>
                </c:pt>
                <c:pt idx="139" c:formatCode="yyyy\-mm\-dd">
                  <c:v>43343</c:v>
                </c:pt>
                <c:pt idx="140" c:formatCode="yyyy\-mm\-dd">
                  <c:v>43350</c:v>
                </c:pt>
                <c:pt idx="141" c:formatCode="yyyy\-mm\-dd">
                  <c:v>43357</c:v>
                </c:pt>
                <c:pt idx="142" c:formatCode="yyyy\-mm\-dd">
                  <c:v>43364</c:v>
                </c:pt>
                <c:pt idx="143" c:formatCode="yyyy\-mm\-dd">
                  <c:v>43371</c:v>
                </c:pt>
                <c:pt idx="144" c:formatCode="yyyy\-mm\-dd">
                  <c:v>43385</c:v>
                </c:pt>
                <c:pt idx="145" c:formatCode="yyyy\-mm\-dd">
                  <c:v>43392</c:v>
                </c:pt>
                <c:pt idx="146" c:formatCode="yyyy\-mm\-dd">
                  <c:v>43399</c:v>
                </c:pt>
                <c:pt idx="147" c:formatCode="yyyy\-mm\-dd">
                  <c:v>43406</c:v>
                </c:pt>
                <c:pt idx="148" c:formatCode="yyyy\-mm\-dd">
                  <c:v>43413</c:v>
                </c:pt>
                <c:pt idx="149" c:formatCode="yyyy\-mm\-dd">
                  <c:v>43421</c:v>
                </c:pt>
                <c:pt idx="150" c:formatCode="yyyy\-mm\-dd">
                  <c:v>43427</c:v>
                </c:pt>
                <c:pt idx="151" c:formatCode="yyyy\-mm\-dd">
                  <c:v>43434</c:v>
                </c:pt>
                <c:pt idx="152" c:formatCode="yyyy\-mm\-dd">
                  <c:v>43441</c:v>
                </c:pt>
                <c:pt idx="153" c:formatCode="yyyy\-mm\-dd">
                  <c:v>43448</c:v>
                </c:pt>
                <c:pt idx="154" c:formatCode="yyyy\-mm\-dd">
                  <c:v>43455</c:v>
                </c:pt>
                <c:pt idx="155" c:formatCode="yyyy\-mm\-dd">
                  <c:v>43462</c:v>
                </c:pt>
                <c:pt idx="156" c:formatCode="yyyy\-mm\-dd">
                  <c:v>43470</c:v>
                </c:pt>
                <c:pt idx="157" c:formatCode="yyyy\-mm\-dd">
                  <c:v>43476</c:v>
                </c:pt>
                <c:pt idx="158" c:formatCode="yyyy\-mm\-dd">
                  <c:v>43483</c:v>
                </c:pt>
                <c:pt idx="159" c:formatCode="yyyy\-mm\-dd">
                  <c:v>43490</c:v>
                </c:pt>
                <c:pt idx="160" c:formatCode="yyyy\-mm\-dd">
                  <c:v>43497</c:v>
                </c:pt>
                <c:pt idx="161" c:formatCode="yyyy\-mm\-dd">
                  <c:v>43511</c:v>
                </c:pt>
                <c:pt idx="162" c:formatCode="yyyy\-mm\-dd">
                  <c:v>43518</c:v>
                </c:pt>
                <c:pt idx="163" c:formatCode="yyyy\-mm\-dd">
                  <c:v>43525</c:v>
                </c:pt>
                <c:pt idx="164" c:formatCode="yyyy\-mm\-dd">
                  <c:v>43532</c:v>
                </c:pt>
                <c:pt idx="165" c:formatCode="yyyy\-mm\-dd">
                  <c:v>43539</c:v>
                </c:pt>
                <c:pt idx="166" c:formatCode="yyyy\-mm\-dd">
                  <c:v>43546</c:v>
                </c:pt>
                <c:pt idx="167" c:formatCode="yyyy\-mm\-dd">
                  <c:v>43553</c:v>
                </c:pt>
                <c:pt idx="168" c:formatCode="yyyy\-mm\-dd">
                  <c:v>43559</c:v>
                </c:pt>
                <c:pt idx="169" c:formatCode="yyyy\-mm\-dd">
                  <c:v>43568</c:v>
                </c:pt>
                <c:pt idx="170" c:formatCode="yyyy\-mm\-dd">
                  <c:v>43574</c:v>
                </c:pt>
                <c:pt idx="171" c:formatCode="yyyy\-mm\-dd">
                  <c:v>43581</c:v>
                </c:pt>
                <c:pt idx="172" c:formatCode="yyyy\-mm\-dd">
                  <c:v>43584</c:v>
                </c:pt>
                <c:pt idx="173" c:formatCode="yyyy\-mm\-dd">
                  <c:v>43597</c:v>
                </c:pt>
                <c:pt idx="174" c:formatCode="yyyy\-mm\-dd">
                  <c:v>43602</c:v>
                </c:pt>
                <c:pt idx="175" c:formatCode="yyyy\-mm\-dd">
                  <c:v>43609</c:v>
                </c:pt>
                <c:pt idx="176" c:formatCode="yyyy\-mm\-dd">
                  <c:v>43616</c:v>
                </c:pt>
                <c:pt idx="177" c:formatCode="yyyy\-mm\-dd">
                  <c:v>43622</c:v>
                </c:pt>
                <c:pt idx="178" c:formatCode="yyyy\-mm\-dd">
                  <c:v>43630</c:v>
                </c:pt>
                <c:pt idx="179" c:formatCode="yyyy\-mm\-dd">
                  <c:v>43638</c:v>
                </c:pt>
                <c:pt idx="180" c:formatCode="yyyy\-mm\-dd">
                  <c:v>43644</c:v>
                </c:pt>
                <c:pt idx="181" c:formatCode="yyyy\-mm\-dd">
                  <c:v>43651</c:v>
                </c:pt>
                <c:pt idx="182" c:formatCode="yyyy\-mm\-dd">
                  <c:v>43658</c:v>
                </c:pt>
                <c:pt idx="183" c:formatCode="yyyy\-mm\-dd">
                  <c:v>43665</c:v>
                </c:pt>
                <c:pt idx="184" c:formatCode="yyyy\-mm\-dd">
                  <c:v>43672</c:v>
                </c:pt>
                <c:pt idx="185" c:formatCode="yyyy\-mm\-dd">
                  <c:v>43679</c:v>
                </c:pt>
                <c:pt idx="186" c:formatCode="yyyy\-mm\-dd">
                  <c:v>43686</c:v>
                </c:pt>
                <c:pt idx="187" c:formatCode="yyyy\-mm\-dd">
                  <c:v>43693</c:v>
                </c:pt>
                <c:pt idx="188" c:formatCode="yyyy\-mm\-dd">
                  <c:v>43700</c:v>
                </c:pt>
                <c:pt idx="189" c:formatCode="yyyy\-mm\-dd">
                  <c:v>43707</c:v>
                </c:pt>
                <c:pt idx="190" c:formatCode="yyyy\-mm\-dd">
                  <c:v>43714</c:v>
                </c:pt>
                <c:pt idx="191" c:formatCode="yyyy\-mm\-dd">
                  <c:v>43720</c:v>
                </c:pt>
                <c:pt idx="192" c:formatCode="yyyy\-mm\-dd">
                  <c:v>43728</c:v>
                </c:pt>
                <c:pt idx="193" c:formatCode="yyyy\-mm\-dd">
                  <c:v>43735</c:v>
                </c:pt>
                <c:pt idx="194" c:formatCode="yyyy\-mm\-dd">
                  <c:v>43749</c:v>
                </c:pt>
                <c:pt idx="195" c:formatCode="yyyy\-mm\-dd">
                  <c:v>43756</c:v>
                </c:pt>
                <c:pt idx="196" c:formatCode="yyyy\-mm\-dd">
                  <c:v>43763</c:v>
                </c:pt>
                <c:pt idx="197" c:formatCode="yyyy\-mm\-dd">
                  <c:v>43770</c:v>
                </c:pt>
                <c:pt idx="198" c:formatCode="yyyy\-mm\-dd">
                  <c:v>43777</c:v>
                </c:pt>
                <c:pt idx="199" c:formatCode="yyyy\-mm\-dd">
                  <c:v>43784</c:v>
                </c:pt>
                <c:pt idx="200" c:formatCode="yyyy\-mm\-dd">
                  <c:v>43791</c:v>
                </c:pt>
                <c:pt idx="201" c:formatCode="yyyy\-mm\-dd">
                  <c:v>43798</c:v>
                </c:pt>
                <c:pt idx="202" c:formatCode="yyyy\-mm\-dd">
                  <c:v>43805</c:v>
                </c:pt>
                <c:pt idx="203" c:formatCode="yyyy\-mm\-dd">
                  <c:v>43812</c:v>
                </c:pt>
                <c:pt idx="204" c:formatCode="yyyy\-mm\-dd">
                  <c:v>43819</c:v>
                </c:pt>
                <c:pt idx="205" c:formatCode="yyyy\-mm\-dd">
                  <c:v>43826</c:v>
                </c:pt>
                <c:pt idx="206" c:formatCode="yyyy\-mm\-dd">
                  <c:v>43833</c:v>
                </c:pt>
                <c:pt idx="207" c:formatCode="yyyy\-mm\-dd">
                  <c:v>43840</c:v>
                </c:pt>
                <c:pt idx="208" c:formatCode="yyyy\-mm\-dd">
                  <c:v>43847</c:v>
                </c:pt>
                <c:pt idx="209" c:formatCode="yyyy\-mm\-dd">
                  <c:v>43868</c:v>
                </c:pt>
                <c:pt idx="210" c:formatCode="yyyy\-mm\-dd">
                  <c:v>43875</c:v>
                </c:pt>
                <c:pt idx="211" c:formatCode="yyyy\-mm\-dd">
                  <c:v>43882</c:v>
                </c:pt>
                <c:pt idx="212" c:formatCode="yyyy\-mm\-dd">
                  <c:v>43890</c:v>
                </c:pt>
                <c:pt idx="213" c:formatCode="yyyy\-mm\-dd">
                  <c:v>43896</c:v>
                </c:pt>
                <c:pt idx="214" c:formatCode="yyyy\-mm\-dd">
                  <c:v>43903</c:v>
                </c:pt>
                <c:pt idx="215" c:formatCode="yyyy\-mm\-dd">
                  <c:v>43910</c:v>
                </c:pt>
                <c:pt idx="216" c:formatCode="yyyy\-mm\-dd">
                  <c:v>43917</c:v>
                </c:pt>
                <c:pt idx="217" c:formatCode="yyyy\-mm\-dd">
                  <c:v>43924</c:v>
                </c:pt>
                <c:pt idx="218" c:formatCode="yyyy\-mm\-dd">
                  <c:v>43931</c:v>
                </c:pt>
                <c:pt idx="219" c:formatCode="yyyy\-mm\-dd">
                  <c:v>43938</c:v>
                </c:pt>
                <c:pt idx="220" c:formatCode="yyyy\-mm\-dd">
                  <c:v>43945</c:v>
                </c:pt>
                <c:pt idx="221" c:formatCode="yyyy\-mm\-dd">
                  <c:v>43951</c:v>
                </c:pt>
              </c:numCache>
            </c:numRef>
          </c:cat>
          <c:val>
            <c:numRef>
              <c:f>[数据20200424.xlsx]上海保税区库存周度!$B$3:$B$224</c:f>
              <c:numCache>
                <c:formatCode>0.00_);[Red]\(0.00\)</c:formatCode>
                <c:ptCount val="222"/>
                <c:pt idx="0">
                  <c:v>9</c:v>
                </c:pt>
                <c:pt idx="1" c:formatCode="General">
                  <c:v>9.5</c:v>
                </c:pt>
                <c:pt idx="2" c:formatCode="General">
                  <c:v>9.5</c:v>
                </c:pt>
                <c:pt idx="3" c:formatCode="General">
                  <c:v>9.5</c:v>
                </c:pt>
                <c:pt idx="4" c:formatCode="General">
                  <c:v>9.5</c:v>
                </c:pt>
                <c:pt idx="5" c:formatCode="General">
                  <c:v>10</c:v>
                </c:pt>
                <c:pt idx="6" c:formatCode="General">
                  <c:v>9.5</c:v>
                </c:pt>
                <c:pt idx="7" c:formatCode="General">
                  <c:v>9.5</c:v>
                </c:pt>
                <c:pt idx="8" c:formatCode="General">
                  <c:v>8</c:v>
                </c:pt>
                <c:pt idx="9" c:formatCode="General">
                  <c:v>8.5</c:v>
                </c:pt>
                <c:pt idx="10" c:formatCode="General">
                  <c:v>7.8</c:v>
                </c:pt>
                <c:pt idx="11" c:formatCode="General">
                  <c:v>8.6</c:v>
                </c:pt>
                <c:pt idx="12" c:formatCode="General">
                  <c:v>8.6</c:v>
                </c:pt>
                <c:pt idx="13" c:formatCode="General">
                  <c:v>9.2</c:v>
                </c:pt>
                <c:pt idx="14" c:formatCode="General">
                  <c:v>7.41</c:v>
                </c:pt>
                <c:pt idx="15" c:formatCode="General">
                  <c:v>6.24</c:v>
                </c:pt>
                <c:pt idx="16" c:formatCode="General">
                  <c:v>5.3</c:v>
                </c:pt>
                <c:pt idx="17" c:formatCode="General">
                  <c:v>5.9</c:v>
                </c:pt>
                <c:pt idx="18" c:formatCode="General">
                  <c:v>5.9</c:v>
                </c:pt>
                <c:pt idx="19" c:formatCode="General">
                  <c:v>8.35</c:v>
                </c:pt>
                <c:pt idx="20" c:formatCode="General">
                  <c:v>9</c:v>
                </c:pt>
                <c:pt idx="21" c:formatCode="General">
                  <c:v>9.6</c:v>
                </c:pt>
                <c:pt idx="22" c:formatCode="General">
                  <c:v>12</c:v>
                </c:pt>
                <c:pt idx="23" c:formatCode="General">
                  <c:v>8.5</c:v>
                </c:pt>
                <c:pt idx="24" c:formatCode="General">
                  <c:v>8.5</c:v>
                </c:pt>
                <c:pt idx="25" c:formatCode="General">
                  <c:v>8.5</c:v>
                </c:pt>
                <c:pt idx="26" c:formatCode="General">
                  <c:v>8.9</c:v>
                </c:pt>
                <c:pt idx="27" c:formatCode="General">
                  <c:v>8.9</c:v>
                </c:pt>
                <c:pt idx="28" c:formatCode="General">
                  <c:v>8.9</c:v>
                </c:pt>
                <c:pt idx="29" c:formatCode="General">
                  <c:v>10.56</c:v>
                </c:pt>
                <c:pt idx="30" c:formatCode="0.00_ ">
                  <c:v>10.56</c:v>
                </c:pt>
                <c:pt idx="31" c:formatCode="0.00_ ">
                  <c:v>12.18</c:v>
                </c:pt>
                <c:pt idx="32" c:formatCode="0.00_ ">
                  <c:v>12.18</c:v>
                </c:pt>
                <c:pt idx="33" c:formatCode="0.00_ ">
                  <c:v>11.37</c:v>
                </c:pt>
                <c:pt idx="34" c:formatCode="0.00_ ">
                  <c:v>11.37</c:v>
                </c:pt>
                <c:pt idx="35" c:formatCode="General">
                  <c:v>13.52</c:v>
                </c:pt>
                <c:pt idx="36" c:formatCode="General">
                  <c:v>13.52</c:v>
                </c:pt>
                <c:pt idx="37" c:formatCode="General">
                  <c:v>14.25</c:v>
                </c:pt>
                <c:pt idx="38" c:formatCode="General">
                  <c:v>14.26</c:v>
                </c:pt>
                <c:pt idx="39" c:formatCode="0.00_ ">
                  <c:v>14.26</c:v>
                </c:pt>
                <c:pt idx="40" c:formatCode="0.00_ ">
                  <c:v>14.1</c:v>
                </c:pt>
                <c:pt idx="41" c:formatCode="0.00_ ">
                  <c:v>14.1</c:v>
                </c:pt>
                <c:pt idx="42" c:formatCode="0.00_ ">
                  <c:v>13.5</c:v>
                </c:pt>
                <c:pt idx="43" c:formatCode="0.00_ ">
                  <c:v>13.75</c:v>
                </c:pt>
                <c:pt idx="44" c:formatCode="0.00_ ">
                  <c:v>13.52</c:v>
                </c:pt>
                <c:pt idx="45" c:formatCode="0.00_ ">
                  <c:v>13.18</c:v>
                </c:pt>
                <c:pt idx="46" c:formatCode="0.00_ ">
                  <c:v>12.21</c:v>
                </c:pt>
                <c:pt idx="47" c:formatCode="0.00_ ">
                  <c:v>12.21</c:v>
                </c:pt>
                <c:pt idx="48" c:formatCode="0.00_ ">
                  <c:v>12.45</c:v>
                </c:pt>
                <c:pt idx="49" c:formatCode="0.00_ ">
                  <c:v>11.55</c:v>
                </c:pt>
                <c:pt idx="50" c:formatCode="0.00_ ">
                  <c:v>11.45</c:v>
                </c:pt>
                <c:pt idx="51" c:formatCode="0.00_ ">
                  <c:v>11.45</c:v>
                </c:pt>
                <c:pt idx="52" c:formatCode="0.00_ ">
                  <c:v>12.18</c:v>
                </c:pt>
                <c:pt idx="53" c:formatCode="0.00_ ">
                  <c:v>12.52</c:v>
                </c:pt>
                <c:pt idx="54" c:formatCode="0.00_ ">
                  <c:v>12.729</c:v>
                </c:pt>
                <c:pt idx="55" c:formatCode="General">
                  <c:v>12.99</c:v>
                </c:pt>
                <c:pt idx="56" c:formatCode="General">
                  <c:v>12.99</c:v>
                </c:pt>
                <c:pt idx="57" c:formatCode="0.00_ ">
                  <c:v>12.68</c:v>
                </c:pt>
                <c:pt idx="58" c:formatCode="0.00_ ">
                  <c:v>11.81</c:v>
                </c:pt>
                <c:pt idx="59" c:formatCode="General">
                  <c:v>12.03</c:v>
                </c:pt>
                <c:pt idx="60" c:formatCode="General">
                  <c:v>12.03</c:v>
                </c:pt>
                <c:pt idx="61" c:formatCode="General">
                  <c:v>11.63</c:v>
                </c:pt>
                <c:pt idx="62" c:formatCode="General">
                  <c:v>11.59</c:v>
                </c:pt>
                <c:pt idx="63" c:formatCode="General">
                  <c:v>12.35</c:v>
                </c:pt>
                <c:pt idx="64" c:formatCode="General">
                  <c:v>12.81</c:v>
                </c:pt>
                <c:pt idx="65" c:formatCode="General">
                  <c:v>12.69</c:v>
                </c:pt>
                <c:pt idx="66" c:formatCode="General">
                  <c:v>12.53</c:v>
                </c:pt>
                <c:pt idx="67" c:formatCode="General">
                  <c:v>12.89</c:v>
                </c:pt>
                <c:pt idx="68" c:formatCode="General">
                  <c:v>13.35</c:v>
                </c:pt>
                <c:pt idx="69" c:formatCode="General">
                  <c:v>12.85</c:v>
                </c:pt>
                <c:pt idx="70" c:formatCode="General">
                  <c:v>13.07</c:v>
                </c:pt>
                <c:pt idx="71" c:formatCode="General">
                  <c:v>13.42</c:v>
                </c:pt>
                <c:pt idx="72" c:formatCode="General">
                  <c:v>12.65</c:v>
                </c:pt>
                <c:pt idx="73" c:formatCode="General">
                  <c:v>12.032</c:v>
                </c:pt>
                <c:pt idx="74" c:formatCode="General">
                  <c:v>11.28</c:v>
                </c:pt>
                <c:pt idx="75" c:formatCode="General">
                  <c:v>9.8</c:v>
                </c:pt>
                <c:pt idx="76" c:formatCode="General">
                  <c:v>9.12</c:v>
                </c:pt>
                <c:pt idx="77" c:formatCode="General">
                  <c:v>8.35</c:v>
                </c:pt>
                <c:pt idx="78" c:formatCode="General">
                  <c:v>7.93</c:v>
                </c:pt>
                <c:pt idx="79" c:formatCode="General">
                  <c:v>7.28</c:v>
                </c:pt>
                <c:pt idx="80" c:formatCode="General">
                  <c:v>8.81</c:v>
                </c:pt>
                <c:pt idx="81" c:formatCode="General">
                  <c:v>8.81</c:v>
                </c:pt>
                <c:pt idx="82" c:formatCode="General">
                  <c:v>10.06</c:v>
                </c:pt>
                <c:pt idx="83" c:formatCode="General">
                  <c:v>11.84</c:v>
                </c:pt>
                <c:pt idx="84" c:formatCode="General">
                  <c:v>12.42</c:v>
                </c:pt>
                <c:pt idx="85" c:formatCode="General">
                  <c:v>11.64</c:v>
                </c:pt>
                <c:pt idx="86" c:formatCode="General">
                  <c:v>11.52</c:v>
                </c:pt>
                <c:pt idx="87" c:formatCode="General">
                  <c:v>10.34</c:v>
                </c:pt>
                <c:pt idx="88" c:formatCode="0.00_ ">
                  <c:v>9.68</c:v>
                </c:pt>
                <c:pt idx="89" c:formatCode="0.00_ ">
                  <c:v>9.37</c:v>
                </c:pt>
                <c:pt idx="90" c:formatCode="0.00_ ">
                  <c:v>9.1</c:v>
                </c:pt>
                <c:pt idx="91" c:formatCode="0.00_ ">
                  <c:v>8.87</c:v>
                </c:pt>
                <c:pt idx="92" c:formatCode="0.00_ ">
                  <c:v>8.66</c:v>
                </c:pt>
                <c:pt idx="93" c:formatCode="0.00_ ">
                  <c:v>8.45</c:v>
                </c:pt>
                <c:pt idx="94" c:formatCode="0.00_ ">
                  <c:v>9.53</c:v>
                </c:pt>
                <c:pt idx="95" c:formatCode="0.00_ ">
                  <c:v>10.1</c:v>
                </c:pt>
                <c:pt idx="96" c:formatCode="0.00_ ">
                  <c:v>11.32</c:v>
                </c:pt>
                <c:pt idx="97" c:formatCode="0.00_ ">
                  <c:v>11.84</c:v>
                </c:pt>
                <c:pt idx="98" c:formatCode="General">
                  <c:v>14.7</c:v>
                </c:pt>
                <c:pt idx="99" c:formatCode="General">
                  <c:v>14.7</c:v>
                </c:pt>
                <c:pt idx="100" c:formatCode="General">
                  <c:v>15.2</c:v>
                </c:pt>
                <c:pt idx="101" c:formatCode="General">
                  <c:v>15.2</c:v>
                </c:pt>
                <c:pt idx="102" c:formatCode="General">
                  <c:v>16.3</c:v>
                </c:pt>
                <c:pt idx="103" c:formatCode="General">
                  <c:v>16.3</c:v>
                </c:pt>
                <c:pt idx="104" c:formatCode="General">
                  <c:v>17.6</c:v>
                </c:pt>
                <c:pt idx="105" c:formatCode="General">
                  <c:v>17.6</c:v>
                </c:pt>
                <c:pt idx="106" c:formatCode="General">
                  <c:v>20</c:v>
                </c:pt>
                <c:pt idx="107" c:formatCode="General">
                  <c:v>20</c:v>
                </c:pt>
                <c:pt idx="108" c:formatCode="General">
                  <c:v>21.1</c:v>
                </c:pt>
                <c:pt idx="109" c:formatCode="General">
                  <c:v>21.3</c:v>
                </c:pt>
                <c:pt idx="110" c:formatCode="General">
                  <c:v>22.8</c:v>
                </c:pt>
                <c:pt idx="111" c:formatCode="General">
                  <c:v>22.8</c:v>
                </c:pt>
                <c:pt idx="112" c:formatCode="General">
                  <c:v>23</c:v>
                </c:pt>
                <c:pt idx="113" c:formatCode="General">
                  <c:v>24.9</c:v>
                </c:pt>
                <c:pt idx="114" c:formatCode="General">
                  <c:v>24.9</c:v>
                </c:pt>
                <c:pt idx="115" c:formatCode="0.00_ ">
                  <c:v>25.2</c:v>
                </c:pt>
                <c:pt idx="116" c:formatCode="0.00_ ">
                  <c:v>25.2</c:v>
                </c:pt>
                <c:pt idx="117" c:formatCode="0.00_ ">
                  <c:v>25.6</c:v>
                </c:pt>
                <c:pt idx="118" c:formatCode="0.00_ ">
                  <c:v>25.6</c:v>
                </c:pt>
                <c:pt idx="119" c:formatCode="General">
                  <c:v>25.15</c:v>
                </c:pt>
                <c:pt idx="120" c:formatCode="General">
                  <c:v>25.15</c:v>
                </c:pt>
                <c:pt idx="121" c:formatCode="General">
                  <c:v>23.4</c:v>
                </c:pt>
                <c:pt idx="122" c:formatCode="General">
                  <c:v>23.4</c:v>
                </c:pt>
                <c:pt idx="123" c:formatCode="General">
                  <c:v>22.5</c:v>
                </c:pt>
                <c:pt idx="124" c:formatCode="General">
                  <c:v>22.8</c:v>
                </c:pt>
                <c:pt idx="125" c:formatCode="General">
                  <c:v>22.35</c:v>
                </c:pt>
                <c:pt idx="126" c:formatCode="General">
                  <c:v>21.3</c:v>
                </c:pt>
                <c:pt idx="127" c:formatCode="General">
                  <c:v>20.8</c:v>
                </c:pt>
                <c:pt idx="128" c:formatCode="General">
                  <c:v>19</c:v>
                </c:pt>
                <c:pt idx="129" c:formatCode="General">
                  <c:v>17.7</c:v>
                </c:pt>
                <c:pt idx="130" c:formatCode="General">
                  <c:v>17.2</c:v>
                </c:pt>
                <c:pt idx="131" c:formatCode="General">
                  <c:v>16.99</c:v>
                </c:pt>
                <c:pt idx="132" c:formatCode="General">
                  <c:v>16.99</c:v>
                </c:pt>
                <c:pt idx="133" c:formatCode="General">
                  <c:v>16.81</c:v>
                </c:pt>
                <c:pt idx="134" c:formatCode="General">
                  <c:v>16.33</c:v>
                </c:pt>
                <c:pt idx="135" c:formatCode="General">
                  <c:v>15.98</c:v>
                </c:pt>
                <c:pt idx="136" c:formatCode="General">
                  <c:v>15.13</c:v>
                </c:pt>
                <c:pt idx="137" c:formatCode="General">
                  <c:v>14.78</c:v>
                </c:pt>
                <c:pt idx="138" c:formatCode="General">
                  <c:v>14.03</c:v>
                </c:pt>
                <c:pt idx="139" c:formatCode="General">
                  <c:v>11.53</c:v>
                </c:pt>
                <c:pt idx="140" c:formatCode="General">
                  <c:v>9.13</c:v>
                </c:pt>
                <c:pt idx="141" c:formatCode="General">
                  <c:v>8.18</c:v>
                </c:pt>
                <c:pt idx="142" c:formatCode="General">
                  <c:v>5.77</c:v>
                </c:pt>
                <c:pt idx="143" c:formatCode="General">
                  <c:v>4.46</c:v>
                </c:pt>
                <c:pt idx="144" c:formatCode="General">
                  <c:v>3.55</c:v>
                </c:pt>
                <c:pt idx="145" c:formatCode="General">
                  <c:v>3.15</c:v>
                </c:pt>
                <c:pt idx="146" c:formatCode="General">
                  <c:v>2.9</c:v>
                </c:pt>
                <c:pt idx="147" c:formatCode="General">
                  <c:v>3.3</c:v>
                </c:pt>
                <c:pt idx="148" c:formatCode="General">
                  <c:v>3.4</c:v>
                </c:pt>
                <c:pt idx="149" c:formatCode="General">
                  <c:v>3.4</c:v>
                </c:pt>
                <c:pt idx="150" c:formatCode="General">
                  <c:v>4</c:v>
                </c:pt>
                <c:pt idx="151" c:formatCode="General">
                  <c:v>4.45</c:v>
                </c:pt>
                <c:pt idx="152" c:formatCode="General">
                  <c:v>4.85</c:v>
                </c:pt>
                <c:pt idx="153" c:formatCode="General">
                  <c:v>4.9</c:v>
                </c:pt>
                <c:pt idx="154" c:formatCode="General">
                  <c:v>5.25</c:v>
                </c:pt>
                <c:pt idx="155" c:formatCode="General">
                  <c:v>6.8</c:v>
                </c:pt>
                <c:pt idx="156" c:formatCode="General">
                  <c:v>8</c:v>
                </c:pt>
                <c:pt idx="157" c:formatCode="General">
                  <c:v>8</c:v>
                </c:pt>
                <c:pt idx="158" c:formatCode="General">
                  <c:v>8.6</c:v>
                </c:pt>
                <c:pt idx="159" c:formatCode="General">
                  <c:v>9.12</c:v>
                </c:pt>
                <c:pt idx="160" c:formatCode="General">
                  <c:v>9.12</c:v>
                </c:pt>
                <c:pt idx="161" c:formatCode="General">
                  <c:v>8.75</c:v>
                </c:pt>
                <c:pt idx="162" c:formatCode="General">
                  <c:v>9.02</c:v>
                </c:pt>
                <c:pt idx="163" c:formatCode="General">
                  <c:v>8.82</c:v>
                </c:pt>
                <c:pt idx="164" c:formatCode="General">
                  <c:v>8.92</c:v>
                </c:pt>
                <c:pt idx="165" c:formatCode="General">
                  <c:v>9.12</c:v>
                </c:pt>
                <c:pt idx="166" c:formatCode="General">
                  <c:v>8.92</c:v>
                </c:pt>
                <c:pt idx="167" c:formatCode="General">
                  <c:v>8.92</c:v>
                </c:pt>
                <c:pt idx="168" c:formatCode="General">
                  <c:v>8.82</c:v>
                </c:pt>
                <c:pt idx="169" c:formatCode="General">
                  <c:v>9.67</c:v>
                </c:pt>
                <c:pt idx="170" c:formatCode="General">
                  <c:v>10.07</c:v>
                </c:pt>
                <c:pt idx="171" c:formatCode="General">
                  <c:v>10.17</c:v>
                </c:pt>
                <c:pt idx="172" c:formatCode="General">
                  <c:v>10.17</c:v>
                </c:pt>
                <c:pt idx="173" c:formatCode="General">
                  <c:v>9.92</c:v>
                </c:pt>
                <c:pt idx="174" c:formatCode="General">
                  <c:v>10.02</c:v>
                </c:pt>
                <c:pt idx="175" c:formatCode="General">
                  <c:v>10.52</c:v>
                </c:pt>
                <c:pt idx="176" c:formatCode="General">
                  <c:v>10.27</c:v>
                </c:pt>
                <c:pt idx="177" c:formatCode="General">
                  <c:v>10.27</c:v>
                </c:pt>
                <c:pt idx="178" c:formatCode="General">
                  <c:v>10.51</c:v>
                </c:pt>
                <c:pt idx="179" c:formatCode="General">
                  <c:v>10.23</c:v>
                </c:pt>
                <c:pt idx="180" c:formatCode="General">
                  <c:v>9.61</c:v>
                </c:pt>
                <c:pt idx="181" c:formatCode="General">
                  <c:v>9.21</c:v>
                </c:pt>
                <c:pt idx="182" c:formatCode="General">
                  <c:v>9.11</c:v>
                </c:pt>
                <c:pt idx="183" c:formatCode="General">
                  <c:v>9.16</c:v>
                </c:pt>
                <c:pt idx="184" c:formatCode="General">
                  <c:v>9.21</c:v>
                </c:pt>
                <c:pt idx="185" c:formatCode="General">
                  <c:v>8.41</c:v>
                </c:pt>
                <c:pt idx="186" c:formatCode="General">
                  <c:v>8.86</c:v>
                </c:pt>
                <c:pt idx="187" c:formatCode="General">
                  <c:v>8.81</c:v>
                </c:pt>
                <c:pt idx="188" c:formatCode="General">
                  <c:v>8.71</c:v>
                </c:pt>
                <c:pt idx="189" c:formatCode="General">
                  <c:v>8.84</c:v>
                </c:pt>
                <c:pt idx="190" c:formatCode="General">
                  <c:v>8.74</c:v>
                </c:pt>
                <c:pt idx="191" c:formatCode="General">
                  <c:v>8.54</c:v>
                </c:pt>
                <c:pt idx="192" c:formatCode="General">
                  <c:v>8.14</c:v>
                </c:pt>
                <c:pt idx="193" c:formatCode="General">
                  <c:v>8.04</c:v>
                </c:pt>
                <c:pt idx="194" c:formatCode="General">
                  <c:v>8.26</c:v>
                </c:pt>
                <c:pt idx="195" c:formatCode="General">
                  <c:v>8.73</c:v>
                </c:pt>
                <c:pt idx="196" c:formatCode="General">
                  <c:v>8.21</c:v>
                </c:pt>
                <c:pt idx="197" c:formatCode="General">
                  <c:v>8.06</c:v>
                </c:pt>
                <c:pt idx="198" c:formatCode="General">
                  <c:v>8.01</c:v>
                </c:pt>
                <c:pt idx="199" c:formatCode="General">
                  <c:v>8.61</c:v>
                </c:pt>
                <c:pt idx="200" c:formatCode="General">
                  <c:v>8.81</c:v>
                </c:pt>
                <c:pt idx="201" c:formatCode="General">
                  <c:v>9.21</c:v>
                </c:pt>
                <c:pt idx="202" c:formatCode="General">
                  <c:v>9.26</c:v>
                </c:pt>
                <c:pt idx="203" c:formatCode="General">
                  <c:v>9.26</c:v>
                </c:pt>
                <c:pt idx="204" c:formatCode="General">
                  <c:v>9.11</c:v>
                </c:pt>
                <c:pt idx="205" c:formatCode="General">
                  <c:v>8.76</c:v>
                </c:pt>
                <c:pt idx="206" c:formatCode="General">
                  <c:v>8.91</c:v>
                </c:pt>
                <c:pt idx="207" c:formatCode="General">
                  <c:v>8.91</c:v>
                </c:pt>
                <c:pt idx="208" c:formatCode="General">
                  <c:v>8.51</c:v>
                </c:pt>
                <c:pt idx="209" c:formatCode="General">
                  <c:v>8.61</c:v>
                </c:pt>
                <c:pt idx="210" c:formatCode="General">
                  <c:v>8.61</c:v>
                </c:pt>
                <c:pt idx="211" c:formatCode="General">
                  <c:v>8.8</c:v>
                </c:pt>
                <c:pt idx="212" c:formatCode="General">
                  <c:v>8.9</c:v>
                </c:pt>
                <c:pt idx="213" c:formatCode="General">
                  <c:v>8.95</c:v>
                </c:pt>
                <c:pt idx="214" c:formatCode="General">
                  <c:v>9.05</c:v>
                </c:pt>
                <c:pt idx="215" c:formatCode="General">
                  <c:v>8.75</c:v>
                </c:pt>
                <c:pt idx="216" c:formatCode="General">
                  <c:v>8.5</c:v>
                </c:pt>
                <c:pt idx="217" c:formatCode="General">
                  <c:v>8.25</c:v>
                </c:pt>
                <c:pt idx="218" c:formatCode="General">
                  <c:v>7.95</c:v>
                </c:pt>
                <c:pt idx="219" c:formatCode="General">
                  <c:v>8</c:v>
                </c:pt>
                <c:pt idx="220" c:formatCode="General">
                  <c:v>7.79</c:v>
                </c:pt>
                <c:pt idx="221" c:formatCode="General">
                  <c:v>7.08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219191907"/>
        <c:axId val="310115877"/>
      </c:lineChart>
      <c:dateAx>
        <c:axId val="21919190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10115877"/>
        <c:crosses val="autoZero"/>
        <c:auto val="1"/>
        <c:lblOffset val="100"/>
        <c:baseTimeUnit val="days"/>
      </c:dateAx>
      <c:valAx>
        <c:axId val="310115877"/>
        <c:scaling>
          <c:orientation val="minMax"/>
        </c:scaling>
        <c:delete val="0"/>
        <c:axPos val="l"/>
        <c:numFmt formatCode="0.00_);[Red]\(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91919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锌锭进口比值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'[锌锭进口盈亏表(含税+免税).xlsx]含税'!$E$2</c:f>
              <c:strCache>
                <c:ptCount val="1"/>
                <c:pt idx="0">
                  <c:v>沪伦比值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'[锌锭进口盈亏表(含税+免税).xlsx]含税'!$A$3:$A$801</c:f>
              <c:numCache>
                <c:formatCode>yyyy/m/d</c:formatCode>
                <c:ptCount val="315"/>
                <c:pt idx="0" c:formatCode="yyyy/m/d">
                  <c:v>43467</c:v>
                </c:pt>
                <c:pt idx="1" c:formatCode="yyyy/m/d">
                  <c:v>43468</c:v>
                </c:pt>
                <c:pt idx="2" c:formatCode="yyyy/m/d">
                  <c:v>43469</c:v>
                </c:pt>
                <c:pt idx="3" c:formatCode="yyyy/m/d">
                  <c:v>43472</c:v>
                </c:pt>
                <c:pt idx="4" c:formatCode="yyyy/m/d">
                  <c:v>43473</c:v>
                </c:pt>
                <c:pt idx="5" c:formatCode="yyyy/m/d">
                  <c:v>43474</c:v>
                </c:pt>
                <c:pt idx="6" c:formatCode="yyyy/m/d">
                  <c:v>43475</c:v>
                </c:pt>
                <c:pt idx="7" c:formatCode="yyyy/m/d">
                  <c:v>43476</c:v>
                </c:pt>
                <c:pt idx="8" c:formatCode="yyyy/m/d">
                  <c:v>43479</c:v>
                </c:pt>
                <c:pt idx="9" c:formatCode="yyyy/m/d">
                  <c:v>43480</c:v>
                </c:pt>
                <c:pt idx="10" c:formatCode="yyyy/m/d">
                  <c:v>43481</c:v>
                </c:pt>
                <c:pt idx="11" c:formatCode="yyyy/m/d">
                  <c:v>43482</c:v>
                </c:pt>
                <c:pt idx="12" c:formatCode="yyyy/m/d">
                  <c:v>43483</c:v>
                </c:pt>
                <c:pt idx="13" c:formatCode="yyyy/m/d">
                  <c:v>43486</c:v>
                </c:pt>
                <c:pt idx="14" c:formatCode="yyyy/m/d">
                  <c:v>43487</c:v>
                </c:pt>
                <c:pt idx="15" c:formatCode="yyyy/m/d">
                  <c:v>43488</c:v>
                </c:pt>
                <c:pt idx="16" c:formatCode="yyyy/m/d">
                  <c:v>43489</c:v>
                </c:pt>
                <c:pt idx="17" c:formatCode="yyyy/m/d">
                  <c:v>43490</c:v>
                </c:pt>
                <c:pt idx="18" c:formatCode="yyyy/m/d">
                  <c:v>43493</c:v>
                </c:pt>
                <c:pt idx="19" c:formatCode="yyyy/m/d">
                  <c:v>43494</c:v>
                </c:pt>
                <c:pt idx="20" c:formatCode="yyyy/m/d">
                  <c:v>43495</c:v>
                </c:pt>
                <c:pt idx="21" c:formatCode="yyyy/m/d">
                  <c:v>43507</c:v>
                </c:pt>
                <c:pt idx="22" c:formatCode="yyyy/m/d">
                  <c:v>43508</c:v>
                </c:pt>
                <c:pt idx="23" c:formatCode="yyyy/m/d">
                  <c:v>43509</c:v>
                </c:pt>
                <c:pt idx="24" c:formatCode="yyyy/m/d">
                  <c:v>43510</c:v>
                </c:pt>
                <c:pt idx="25" c:formatCode="yyyy/m/d">
                  <c:v>43511</c:v>
                </c:pt>
                <c:pt idx="26" c:formatCode="yyyy/m/d">
                  <c:v>43514</c:v>
                </c:pt>
                <c:pt idx="27" c:formatCode="yyyy/m/d">
                  <c:v>43515</c:v>
                </c:pt>
                <c:pt idx="28" c:formatCode="yyyy/m/d">
                  <c:v>43516</c:v>
                </c:pt>
                <c:pt idx="29" c:formatCode="yyyy/m/d">
                  <c:v>43517</c:v>
                </c:pt>
                <c:pt idx="30" c:formatCode="yyyy/m/d">
                  <c:v>43518</c:v>
                </c:pt>
                <c:pt idx="31" c:formatCode="yyyy/m/d">
                  <c:v>43521</c:v>
                </c:pt>
                <c:pt idx="32" c:formatCode="yyyy/m/d">
                  <c:v>43522</c:v>
                </c:pt>
                <c:pt idx="33" c:formatCode="yyyy/m/d">
                  <c:v>43523</c:v>
                </c:pt>
                <c:pt idx="34" c:formatCode="yyyy/m/d">
                  <c:v>43524</c:v>
                </c:pt>
                <c:pt idx="35" c:formatCode="yyyy/m/d">
                  <c:v>43525</c:v>
                </c:pt>
                <c:pt idx="36" c:formatCode="yyyy/m/d">
                  <c:v>43528</c:v>
                </c:pt>
                <c:pt idx="37" c:formatCode="yyyy/m/d">
                  <c:v>43529</c:v>
                </c:pt>
                <c:pt idx="38" c:formatCode="yyyy/m/d">
                  <c:v>43530</c:v>
                </c:pt>
                <c:pt idx="39" c:formatCode="yyyy/m/d">
                  <c:v>43531</c:v>
                </c:pt>
                <c:pt idx="40" c:formatCode="yyyy/m/d">
                  <c:v>43532</c:v>
                </c:pt>
                <c:pt idx="41" c:formatCode="yyyy/m/d">
                  <c:v>43535</c:v>
                </c:pt>
                <c:pt idx="42" c:formatCode="yyyy/m/d">
                  <c:v>43536</c:v>
                </c:pt>
                <c:pt idx="43" c:formatCode="yyyy/m/d">
                  <c:v>43537</c:v>
                </c:pt>
                <c:pt idx="44" c:formatCode="yyyy/m/d">
                  <c:v>43538</c:v>
                </c:pt>
                <c:pt idx="45" c:formatCode="yyyy/m/d">
                  <c:v>43539</c:v>
                </c:pt>
                <c:pt idx="46" c:formatCode="yyyy/m/d">
                  <c:v>43542</c:v>
                </c:pt>
                <c:pt idx="47" c:formatCode="yyyy/m/d">
                  <c:v>43543</c:v>
                </c:pt>
                <c:pt idx="48" c:formatCode="yyyy/m/d">
                  <c:v>43544</c:v>
                </c:pt>
                <c:pt idx="49" c:formatCode="yyyy/m/d">
                  <c:v>43545</c:v>
                </c:pt>
                <c:pt idx="50" c:formatCode="yyyy/m/d">
                  <c:v>43546</c:v>
                </c:pt>
                <c:pt idx="51" c:formatCode="yyyy/m/d">
                  <c:v>43549</c:v>
                </c:pt>
                <c:pt idx="52" c:formatCode="yyyy/m/d">
                  <c:v>43550</c:v>
                </c:pt>
                <c:pt idx="53" c:formatCode="yyyy/m/d">
                  <c:v>43551</c:v>
                </c:pt>
                <c:pt idx="54" c:formatCode="yyyy/m/d">
                  <c:v>43552</c:v>
                </c:pt>
                <c:pt idx="55" c:formatCode="yyyy/m/d">
                  <c:v>43553</c:v>
                </c:pt>
                <c:pt idx="56" c:formatCode="yyyy/m/d">
                  <c:v>43556</c:v>
                </c:pt>
                <c:pt idx="57" c:formatCode="yyyy/m/d">
                  <c:v>43557</c:v>
                </c:pt>
                <c:pt idx="58" c:formatCode="yyyy/m/d">
                  <c:v>43558</c:v>
                </c:pt>
                <c:pt idx="59" c:formatCode="yyyy/m/d">
                  <c:v>43559</c:v>
                </c:pt>
                <c:pt idx="60" c:formatCode="yyyy/m/d">
                  <c:v>43563</c:v>
                </c:pt>
                <c:pt idx="61" c:formatCode="yyyy/m/d">
                  <c:v>43564</c:v>
                </c:pt>
                <c:pt idx="62" c:formatCode="yyyy/m/d">
                  <c:v>43565</c:v>
                </c:pt>
                <c:pt idx="63" c:formatCode="yyyy/m/d">
                  <c:v>43566</c:v>
                </c:pt>
                <c:pt idx="64" c:formatCode="yyyy/m/d">
                  <c:v>43567</c:v>
                </c:pt>
                <c:pt idx="65" c:formatCode="yyyy/m/d">
                  <c:v>43570</c:v>
                </c:pt>
                <c:pt idx="66" c:formatCode="yyyy/m/d">
                  <c:v>43571</c:v>
                </c:pt>
                <c:pt idx="67" c:formatCode="yyyy/m/d">
                  <c:v>43572</c:v>
                </c:pt>
                <c:pt idx="68" c:formatCode="yyyy/m/d">
                  <c:v>43573</c:v>
                </c:pt>
                <c:pt idx="69" c:formatCode="yyyy/m/d">
                  <c:v>43574</c:v>
                </c:pt>
                <c:pt idx="70" c:formatCode="yyyy/m/d">
                  <c:v>43577</c:v>
                </c:pt>
                <c:pt idx="71" c:formatCode="yyyy/m/d">
                  <c:v>43578</c:v>
                </c:pt>
                <c:pt idx="72" c:formatCode="yyyy/m/d">
                  <c:v>43579</c:v>
                </c:pt>
                <c:pt idx="73" c:formatCode="yyyy/m/d">
                  <c:v>43580</c:v>
                </c:pt>
                <c:pt idx="74" c:formatCode="yyyy/m/d">
                  <c:v>43581</c:v>
                </c:pt>
                <c:pt idx="75" c:formatCode="yyyy/m/d">
                  <c:v>43584</c:v>
                </c:pt>
                <c:pt idx="76" c:formatCode="yyyy/m/d">
                  <c:v>43585</c:v>
                </c:pt>
                <c:pt idx="77" c:formatCode="yyyy/m/d">
                  <c:v>43593</c:v>
                </c:pt>
                <c:pt idx="78" c:formatCode="yyyy/m/d">
                  <c:v>43594</c:v>
                </c:pt>
                <c:pt idx="79" c:formatCode="yyyy/m/d">
                  <c:v>43595</c:v>
                </c:pt>
                <c:pt idx="80" c:formatCode="yyyy/m/d">
                  <c:v>43598</c:v>
                </c:pt>
                <c:pt idx="81" c:formatCode="yyyy/m/d">
                  <c:v>43599</c:v>
                </c:pt>
                <c:pt idx="82" c:formatCode="yyyy/m/d">
                  <c:v>43600</c:v>
                </c:pt>
                <c:pt idx="83" c:formatCode="yyyy/m/d">
                  <c:v>43601</c:v>
                </c:pt>
                <c:pt idx="84" c:formatCode="yyyy/m/d">
                  <c:v>43602</c:v>
                </c:pt>
                <c:pt idx="85" c:formatCode="yyyy/m/d">
                  <c:v>43605</c:v>
                </c:pt>
                <c:pt idx="86" c:formatCode="yyyy/m/d">
                  <c:v>43606</c:v>
                </c:pt>
                <c:pt idx="87" c:formatCode="yyyy/m/d">
                  <c:v>43607</c:v>
                </c:pt>
                <c:pt idx="88" c:formatCode="yyyy/m/d">
                  <c:v>43608</c:v>
                </c:pt>
                <c:pt idx="89" c:formatCode="yyyy/m/d">
                  <c:v>43609</c:v>
                </c:pt>
                <c:pt idx="90" c:formatCode="yyyy/m/d">
                  <c:v>43614</c:v>
                </c:pt>
                <c:pt idx="91" c:formatCode="yyyy/m/d">
                  <c:v>43615</c:v>
                </c:pt>
                <c:pt idx="92" c:formatCode="yyyy/m/d">
                  <c:v>43616</c:v>
                </c:pt>
                <c:pt idx="93" c:formatCode="yyyy/m/d">
                  <c:v>43619</c:v>
                </c:pt>
                <c:pt idx="94" c:formatCode="yyyy/m/d">
                  <c:v>43620</c:v>
                </c:pt>
                <c:pt idx="95" c:formatCode="yyyy/m/d">
                  <c:v>43621</c:v>
                </c:pt>
                <c:pt idx="96" c:formatCode="yyyy/m/d">
                  <c:v>43622</c:v>
                </c:pt>
                <c:pt idx="97" c:formatCode="yyyy/m/d">
                  <c:v>43626</c:v>
                </c:pt>
                <c:pt idx="98" c:formatCode="yyyy/m/d">
                  <c:v>43627</c:v>
                </c:pt>
                <c:pt idx="99" c:formatCode="yyyy/m/d">
                  <c:v>43628</c:v>
                </c:pt>
                <c:pt idx="100" c:formatCode="yyyy/m/d">
                  <c:v>43629</c:v>
                </c:pt>
                <c:pt idx="101" c:formatCode="yyyy/m/d">
                  <c:v>43630</c:v>
                </c:pt>
                <c:pt idx="102" c:formatCode="yyyy/m/d">
                  <c:v>43633</c:v>
                </c:pt>
                <c:pt idx="103" c:formatCode="yyyy/m/d">
                  <c:v>43634</c:v>
                </c:pt>
                <c:pt idx="104" c:formatCode="yyyy/m/d">
                  <c:v>43635</c:v>
                </c:pt>
                <c:pt idx="105" c:formatCode="yyyy/m/d">
                  <c:v>43636</c:v>
                </c:pt>
                <c:pt idx="106" c:formatCode="yyyy/m/d">
                  <c:v>43637</c:v>
                </c:pt>
                <c:pt idx="107" c:formatCode="yyyy/m/d">
                  <c:v>43640</c:v>
                </c:pt>
                <c:pt idx="108" c:formatCode="yyyy/m/d">
                  <c:v>43641</c:v>
                </c:pt>
                <c:pt idx="109" c:formatCode="yyyy/m/d">
                  <c:v>43642</c:v>
                </c:pt>
                <c:pt idx="110" c:formatCode="yyyy/m/d">
                  <c:v>43643</c:v>
                </c:pt>
                <c:pt idx="111" c:formatCode="yyyy/m/d">
                  <c:v>43644</c:v>
                </c:pt>
                <c:pt idx="112" c:formatCode="yyyy/m/d">
                  <c:v>43647</c:v>
                </c:pt>
                <c:pt idx="113" c:formatCode="yyyy/m/d">
                  <c:v>43648</c:v>
                </c:pt>
                <c:pt idx="114" c:formatCode="yyyy/m/d">
                  <c:v>43649</c:v>
                </c:pt>
                <c:pt idx="115" c:formatCode="yyyy/m/d">
                  <c:v>43650</c:v>
                </c:pt>
                <c:pt idx="116" c:formatCode="yyyy/m/d">
                  <c:v>43651</c:v>
                </c:pt>
                <c:pt idx="117" c:formatCode="yyyy/m/d">
                  <c:v>43654</c:v>
                </c:pt>
                <c:pt idx="118" c:formatCode="yyyy/m/d">
                  <c:v>43655</c:v>
                </c:pt>
                <c:pt idx="119" c:formatCode="yyyy/m/d">
                  <c:v>43656</c:v>
                </c:pt>
                <c:pt idx="120" c:formatCode="yyyy/m/d">
                  <c:v>43657</c:v>
                </c:pt>
                <c:pt idx="121" c:formatCode="yyyy/m/d">
                  <c:v>43658</c:v>
                </c:pt>
                <c:pt idx="122" c:formatCode="yyyy/m/d">
                  <c:v>43661</c:v>
                </c:pt>
                <c:pt idx="123" c:formatCode="yyyy/m/d">
                  <c:v>43662</c:v>
                </c:pt>
                <c:pt idx="124" c:formatCode="yyyy/m/d">
                  <c:v>43663</c:v>
                </c:pt>
                <c:pt idx="125" c:formatCode="yyyy/m/d">
                  <c:v>43664</c:v>
                </c:pt>
                <c:pt idx="126" c:formatCode="yyyy/m/d">
                  <c:v>43665</c:v>
                </c:pt>
                <c:pt idx="127" c:formatCode="yyyy/m/d">
                  <c:v>43668</c:v>
                </c:pt>
                <c:pt idx="128" c:formatCode="yyyy/m/d">
                  <c:v>43669</c:v>
                </c:pt>
                <c:pt idx="129" c:formatCode="yyyy/m/d">
                  <c:v>43670</c:v>
                </c:pt>
                <c:pt idx="130" c:formatCode="yyyy/m/d">
                  <c:v>43671</c:v>
                </c:pt>
                <c:pt idx="131" c:formatCode="yyyy/m/d">
                  <c:v>43672</c:v>
                </c:pt>
                <c:pt idx="132" c:formatCode="yyyy/m/d">
                  <c:v>43675</c:v>
                </c:pt>
                <c:pt idx="133" c:formatCode="yyyy/m/d">
                  <c:v>43676</c:v>
                </c:pt>
                <c:pt idx="134" c:formatCode="yyyy/m/d">
                  <c:v>43677</c:v>
                </c:pt>
                <c:pt idx="135" c:formatCode="yyyy/m/d">
                  <c:v>43678</c:v>
                </c:pt>
                <c:pt idx="136" c:formatCode="yyyy/m/d">
                  <c:v>43679</c:v>
                </c:pt>
                <c:pt idx="137" c:formatCode="yyyy/m/d">
                  <c:v>43682</c:v>
                </c:pt>
                <c:pt idx="138" c:formatCode="yyyy/m/d">
                  <c:v>43683</c:v>
                </c:pt>
                <c:pt idx="139" c:formatCode="yyyy/m/d">
                  <c:v>43684</c:v>
                </c:pt>
                <c:pt idx="140" c:formatCode="yyyy/m/d">
                  <c:v>43685</c:v>
                </c:pt>
                <c:pt idx="141" c:formatCode="yyyy/m/d">
                  <c:v>43686</c:v>
                </c:pt>
                <c:pt idx="142" c:formatCode="yyyy/m/d">
                  <c:v>43689</c:v>
                </c:pt>
                <c:pt idx="143" c:formatCode="yyyy/m/d">
                  <c:v>43690</c:v>
                </c:pt>
                <c:pt idx="144" c:formatCode="yyyy/m/d">
                  <c:v>43691</c:v>
                </c:pt>
                <c:pt idx="145" c:formatCode="yyyy/m/d">
                  <c:v>43692</c:v>
                </c:pt>
                <c:pt idx="146" c:formatCode="yyyy/m/d">
                  <c:v>43693</c:v>
                </c:pt>
                <c:pt idx="147" c:formatCode="yyyy/m/d">
                  <c:v>43696</c:v>
                </c:pt>
                <c:pt idx="148" c:formatCode="yyyy/m/d">
                  <c:v>43697</c:v>
                </c:pt>
                <c:pt idx="149" c:formatCode="yyyy/m/d">
                  <c:v>43698</c:v>
                </c:pt>
                <c:pt idx="150" c:formatCode="yyyy/m/d">
                  <c:v>43699</c:v>
                </c:pt>
                <c:pt idx="151" c:formatCode="yyyy/m/d">
                  <c:v>43700</c:v>
                </c:pt>
                <c:pt idx="152" c:formatCode="yyyy/m/d">
                  <c:v>43704</c:v>
                </c:pt>
                <c:pt idx="153" c:formatCode="yyyy/m/d">
                  <c:v>43705</c:v>
                </c:pt>
                <c:pt idx="154" c:formatCode="yyyy/m/d">
                  <c:v>43706</c:v>
                </c:pt>
                <c:pt idx="155" c:formatCode="yyyy/m/d">
                  <c:v>43707</c:v>
                </c:pt>
                <c:pt idx="156" c:formatCode="yyyy/m/d">
                  <c:v>43710</c:v>
                </c:pt>
                <c:pt idx="157" c:formatCode="yyyy/m/d">
                  <c:v>43711</c:v>
                </c:pt>
                <c:pt idx="158" c:formatCode="yyyy/m/d">
                  <c:v>43712</c:v>
                </c:pt>
                <c:pt idx="159" c:formatCode="yyyy/m/d">
                  <c:v>43713</c:v>
                </c:pt>
                <c:pt idx="160" c:formatCode="yyyy/m/d">
                  <c:v>43714</c:v>
                </c:pt>
                <c:pt idx="161" c:formatCode="yyyy/m/d">
                  <c:v>43717</c:v>
                </c:pt>
                <c:pt idx="162" c:formatCode="yyyy/m/d">
                  <c:v>43718</c:v>
                </c:pt>
                <c:pt idx="163" c:formatCode="yyyy/m/d">
                  <c:v>43719</c:v>
                </c:pt>
                <c:pt idx="164" c:formatCode="yyyy/m/d">
                  <c:v>43720</c:v>
                </c:pt>
                <c:pt idx="165" c:formatCode="yyyy/m/d">
                  <c:v>43724</c:v>
                </c:pt>
                <c:pt idx="166" c:formatCode="yyyy/m/d">
                  <c:v>43725</c:v>
                </c:pt>
                <c:pt idx="167" c:formatCode="yyyy/m/d">
                  <c:v>43726</c:v>
                </c:pt>
                <c:pt idx="168" c:formatCode="yyyy/m/d">
                  <c:v>43727</c:v>
                </c:pt>
                <c:pt idx="169" c:formatCode="yyyy/m/d">
                  <c:v>43728</c:v>
                </c:pt>
                <c:pt idx="170" c:formatCode="yyyy/m/d">
                  <c:v>43731</c:v>
                </c:pt>
                <c:pt idx="171" c:formatCode="yyyy/m/d">
                  <c:v>43732</c:v>
                </c:pt>
                <c:pt idx="172" c:formatCode="yyyy/m/d">
                  <c:v>43733</c:v>
                </c:pt>
                <c:pt idx="173" c:formatCode="yyyy/m/d">
                  <c:v>43734</c:v>
                </c:pt>
                <c:pt idx="174" c:formatCode="yyyy/m/d">
                  <c:v>43735</c:v>
                </c:pt>
                <c:pt idx="175" c:formatCode="yyyy/m/d">
                  <c:v>43738</c:v>
                </c:pt>
                <c:pt idx="176" c:formatCode="yyyy/m/d">
                  <c:v>43746</c:v>
                </c:pt>
                <c:pt idx="177" c:formatCode="yyyy/m/d">
                  <c:v>43747</c:v>
                </c:pt>
                <c:pt idx="178" c:formatCode="yyyy/m/d">
                  <c:v>43748</c:v>
                </c:pt>
                <c:pt idx="179" c:formatCode="yyyy/m/d">
                  <c:v>43749</c:v>
                </c:pt>
                <c:pt idx="180" c:formatCode="yyyy/m/d">
                  <c:v>43752</c:v>
                </c:pt>
                <c:pt idx="181" c:formatCode="yyyy/m/d">
                  <c:v>43753</c:v>
                </c:pt>
                <c:pt idx="182" c:formatCode="yyyy/m/d">
                  <c:v>43754</c:v>
                </c:pt>
                <c:pt idx="183" c:formatCode="yyyy/m/d">
                  <c:v>43755</c:v>
                </c:pt>
                <c:pt idx="184" c:formatCode="yyyy/m/d">
                  <c:v>43756</c:v>
                </c:pt>
                <c:pt idx="185" c:formatCode="yyyy/m/d">
                  <c:v>43759</c:v>
                </c:pt>
                <c:pt idx="186" c:formatCode="yyyy/m/d">
                  <c:v>43760</c:v>
                </c:pt>
                <c:pt idx="187" c:formatCode="yyyy/m/d">
                  <c:v>43761</c:v>
                </c:pt>
                <c:pt idx="188" c:formatCode="yyyy/m/d">
                  <c:v>43762</c:v>
                </c:pt>
                <c:pt idx="189" c:formatCode="yyyy/m/d">
                  <c:v>43763</c:v>
                </c:pt>
                <c:pt idx="190" c:formatCode="yyyy/m/d">
                  <c:v>43766</c:v>
                </c:pt>
                <c:pt idx="191" c:formatCode="yyyy/m/d">
                  <c:v>43767</c:v>
                </c:pt>
                <c:pt idx="192" c:formatCode="yyyy/m/d">
                  <c:v>43768</c:v>
                </c:pt>
                <c:pt idx="193" c:formatCode="yyyy/m/d">
                  <c:v>43769</c:v>
                </c:pt>
                <c:pt idx="194" c:formatCode="yyyy/m/d">
                  <c:v>43770</c:v>
                </c:pt>
                <c:pt idx="195" c:formatCode="yyyy/m/d">
                  <c:v>43773</c:v>
                </c:pt>
                <c:pt idx="196" c:formatCode="yyyy/m/d">
                  <c:v>43774</c:v>
                </c:pt>
                <c:pt idx="197" c:formatCode="yyyy/m/d">
                  <c:v>43775</c:v>
                </c:pt>
                <c:pt idx="198" c:formatCode="yyyy/m/d">
                  <c:v>43776</c:v>
                </c:pt>
                <c:pt idx="199" c:formatCode="yyyy/m/d">
                  <c:v>43777</c:v>
                </c:pt>
                <c:pt idx="200" c:formatCode="yyyy/m/d">
                  <c:v>43780</c:v>
                </c:pt>
                <c:pt idx="201" c:formatCode="yyyy/m/d">
                  <c:v>43781</c:v>
                </c:pt>
                <c:pt idx="202" c:formatCode="yyyy/m/d">
                  <c:v>43782</c:v>
                </c:pt>
                <c:pt idx="203" c:formatCode="yyyy/m/d">
                  <c:v>43783</c:v>
                </c:pt>
                <c:pt idx="204" c:formatCode="yyyy/m/d">
                  <c:v>43784</c:v>
                </c:pt>
                <c:pt idx="205" c:formatCode="yyyy/m/d">
                  <c:v>43787</c:v>
                </c:pt>
                <c:pt idx="206" c:formatCode="yyyy/m/d">
                  <c:v>43788</c:v>
                </c:pt>
                <c:pt idx="207" c:formatCode="yyyy/m/d">
                  <c:v>43789</c:v>
                </c:pt>
                <c:pt idx="208" c:formatCode="yyyy/m/d">
                  <c:v>43790</c:v>
                </c:pt>
                <c:pt idx="209" c:formatCode="yyyy/m/d">
                  <c:v>43791</c:v>
                </c:pt>
                <c:pt idx="210" c:formatCode="yyyy/m/d">
                  <c:v>43794</c:v>
                </c:pt>
                <c:pt idx="211" c:formatCode="yyyy/m/d">
                  <c:v>43795</c:v>
                </c:pt>
                <c:pt idx="212" c:formatCode="yyyy/m/d">
                  <c:v>43796</c:v>
                </c:pt>
                <c:pt idx="213" c:formatCode="yyyy/m/d">
                  <c:v>43797</c:v>
                </c:pt>
                <c:pt idx="214" c:formatCode="yyyy/m/d">
                  <c:v>43798</c:v>
                </c:pt>
                <c:pt idx="215" c:formatCode="yyyy/m/d">
                  <c:v>43801</c:v>
                </c:pt>
                <c:pt idx="216" c:formatCode="yyyy/m/d">
                  <c:v>43802</c:v>
                </c:pt>
                <c:pt idx="217" c:formatCode="yyyy/m/d">
                  <c:v>43803</c:v>
                </c:pt>
                <c:pt idx="218" c:formatCode="yyyy/m/d">
                  <c:v>43804</c:v>
                </c:pt>
                <c:pt idx="219" c:formatCode="yyyy/m/d">
                  <c:v>43805</c:v>
                </c:pt>
                <c:pt idx="220" c:formatCode="yyyy/m/d">
                  <c:v>43808</c:v>
                </c:pt>
                <c:pt idx="221" c:formatCode="yyyy/m/d">
                  <c:v>43809</c:v>
                </c:pt>
                <c:pt idx="222" c:formatCode="yyyy/m/d">
                  <c:v>43810</c:v>
                </c:pt>
                <c:pt idx="223" c:formatCode="yyyy/m/d">
                  <c:v>43811</c:v>
                </c:pt>
                <c:pt idx="224" c:formatCode="yyyy/m/d">
                  <c:v>43812</c:v>
                </c:pt>
                <c:pt idx="225" c:formatCode="yyyy/m/d">
                  <c:v>43815</c:v>
                </c:pt>
                <c:pt idx="226" c:formatCode="yyyy/m/d">
                  <c:v>43816</c:v>
                </c:pt>
                <c:pt idx="227" c:formatCode="yyyy/m/d">
                  <c:v>43817</c:v>
                </c:pt>
                <c:pt idx="228" c:formatCode="yyyy/m/d">
                  <c:v>43818</c:v>
                </c:pt>
                <c:pt idx="229" c:formatCode="yyyy/m/d">
                  <c:v>43819</c:v>
                </c:pt>
                <c:pt idx="230" c:formatCode="yyyy/m/d">
                  <c:v>43822</c:v>
                </c:pt>
                <c:pt idx="231" c:formatCode="yyyy/m/d">
                  <c:v>43823</c:v>
                </c:pt>
                <c:pt idx="232" c:formatCode="yyyy/m/d">
                  <c:v>43824</c:v>
                </c:pt>
                <c:pt idx="233" c:formatCode="yyyy/m/d">
                  <c:v>43825</c:v>
                </c:pt>
                <c:pt idx="234" c:formatCode="yyyy/m/d">
                  <c:v>43826</c:v>
                </c:pt>
                <c:pt idx="235" c:formatCode="yyyy/m/d">
                  <c:v>43829</c:v>
                </c:pt>
                <c:pt idx="236" c:formatCode="yyyy/m/d">
                  <c:v>43830</c:v>
                </c:pt>
                <c:pt idx="237" c:formatCode="yyyy/m/d">
                  <c:v>43832</c:v>
                </c:pt>
                <c:pt idx="238" c:formatCode="yyyy/m/d">
                  <c:v>43833</c:v>
                </c:pt>
                <c:pt idx="239" c:formatCode="yyyy/m/d">
                  <c:v>43836</c:v>
                </c:pt>
                <c:pt idx="240" c:formatCode="yyyy/m/d">
                  <c:v>43837</c:v>
                </c:pt>
                <c:pt idx="241" c:formatCode="yyyy/m/d">
                  <c:v>43838</c:v>
                </c:pt>
                <c:pt idx="242" c:formatCode="yyyy/m/d">
                  <c:v>43839</c:v>
                </c:pt>
                <c:pt idx="243" c:formatCode="yyyy/m/d">
                  <c:v>43840</c:v>
                </c:pt>
                <c:pt idx="244" c:formatCode="yyyy/m/d">
                  <c:v>43843</c:v>
                </c:pt>
                <c:pt idx="245" c:formatCode="yyyy/m/d">
                  <c:v>43844</c:v>
                </c:pt>
                <c:pt idx="246" c:formatCode="yyyy/m/d">
                  <c:v>43845</c:v>
                </c:pt>
                <c:pt idx="247" c:formatCode="yyyy/m/d">
                  <c:v>43846</c:v>
                </c:pt>
                <c:pt idx="248" c:formatCode="yyyy/m/d">
                  <c:v>43847</c:v>
                </c:pt>
                <c:pt idx="249" c:formatCode="yyyy/m/d">
                  <c:v>43850</c:v>
                </c:pt>
                <c:pt idx="250" c:formatCode="yyyy/m/d">
                  <c:v>43851</c:v>
                </c:pt>
                <c:pt idx="251" c:formatCode="yyyy/m/d">
                  <c:v>43852</c:v>
                </c:pt>
                <c:pt idx="252" c:formatCode="yyyy/m/d">
                  <c:v>43864</c:v>
                </c:pt>
                <c:pt idx="253" c:formatCode="yyyy/m/d">
                  <c:v>43865</c:v>
                </c:pt>
                <c:pt idx="254" c:formatCode="yyyy/m/d">
                  <c:v>43866</c:v>
                </c:pt>
                <c:pt idx="255" c:formatCode="yyyy/m/d">
                  <c:v>43867</c:v>
                </c:pt>
                <c:pt idx="256" c:formatCode="yyyy/m/d">
                  <c:v>43868</c:v>
                </c:pt>
                <c:pt idx="257" c:formatCode="yyyy/m/d">
                  <c:v>43871</c:v>
                </c:pt>
                <c:pt idx="258" c:formatCode="yyyy/m/d">
                  <c:v>43872</c:v>
                </c:pt>
                <c:pt idx="259" c:formatCode="yyyy/m/d">
                  <c:v>43873</c:v>
                </c:pt>
                <c:pt idx="260" c:formatCode="yyyy/m/d">
                  <c:v>43874</c:v>
                </c:pt>
                <c:pt idx="261" c:formatCode="yyyy/m/d">
                  <c:v>43875</c:v>
                </c:pt>
                <c:pt idx="262" c:formatCode="yyyy/m/d">
                  <c:v>43878</c:v>
                </c:pt>
                <c:pt idx="263" c:formatCode="yyyy/m/d">
                  <c:v>43879</c:v>
                </c:pt>
                <c:pt idx="264" c:formatCode="yyyy/m/d">
                  <c:v>43880</c:v>
                </c:pt>
                <c:pt idx="265" c:formatCode="yyyy/m/d">
                  <c:v>43881</c:v>
                </c:pt>
                <c:pt idx="266" c:formatCode="yyyy/m/d">
                  <c:v>43882</c:v>
                </c:pt>
                <c:pt idx="267" c:formatCode="yyyy/m/d">
                  <c:v>43885</c:v>
                </c:pt>
                <c:pt idx="268" c:formatCode="yyyy/m/d">
                  <c:v>43886</c:v>
                </c:pt>
                <c:pt idx="269" c:formatCode="yyyy/m/d">
                  <c:v>43887</c:v>
                </c:pt>
                <c:pt idx="270" c:formatCode="yyyy/m/d">
                  <c:v>43888</c:v>
                </c:pt>
                <c:pt idx="271" c:formatCode="yyyy/m/d">
                  <c:v>43889</c:v>
                </c:pt>
                <c:pt idx="272" c:formatCode="yyyy/m/d">
                  <c:v>43892</c:v>
                </c:pt>
                <c:pt idx="273" c:formatCode="yyyy/m/d">
                  <c:v>43893</c:v>
                </c:pt>
                <c:pt idx="274" c:formatCode="yyyy/m/d">
                  <c:v>43894</c:v>
                </c:pt>
                <c:pt idx="275" c:formatCode="yyyy/m/d">
                  <c:v>43895</c:v>
                </c:pt>
                <c:pt idx="276" c:formatCode="yyyy/m/d">
                  <c:v>43896</c:v>
                </c:pt>
                <c:pt idx="277" c:formatCode="yyyy/m/d">
                  <c:v>43899</c:v>
                </c:pt>
                <c:pt idx="278" c:formatCode="yyyy/m/d">
                  <c:v>43900</c:v>
                </c:pt>
                <c:pt idx="279" c:formatCode="yyyy/m/d">
                  <c:v>43901</c:v>
                </c:pt>
                <c:pt idx="280" c:formatCode="yyyy/m/d">
                  <c:v>43902</c:v>
                </c:pt>
                <c:pt idx="281" c:formatCode="yyyy/m/d">
                  <c:v>43903</c:v>
                </c:pt>
                <c:pt idx="282" c:formatCode="yyyy/m/d">
                  <c:v>43906</c:v>
                </c:pt>
                <c:pt idx="283" c:formatCode="yyyy/m/d">
                  <c:v>43907</c:v>
                </c:pt>
                <c:pt idx="284" c:formatCode="yyyy/m/d">
                  <c:v>43908</c:v>
                </c:pt>
                <c:pt idx="285" c:formatCode="yyyy/m/d">
                  <c:v>43909</c:v>
                </c:pt>
                <c:pt idx="286" c:formatCode="yyyy/m/d">
                  <c:v>43910</c:v>
                </c:pt>
                <c:pt idx="287" c:formatCode="yyyy/m/d">
                  <c:v>43913</c:v>
                </c:pt>
                <c:pt idx="288" c:formatCode="yyyy/m/d">
                  <c:v>43914</c:v>
                </c:pt>
                <c:pt idx="289" c:formatCode="yyyy/m/d">
                  <c:v>43915</c:v>
                </c:pt>
                <c:pt idx="290" c:formatCode="yyyy/m/d">
                  <c:v>43916</c:v>
                </c:pt>
                <c:pt idx="291" c:formatCode="yyyy/m/d">
                  <c:v>43917</c:v>
                </c:pt>
                <c:pt idx="292" c:formatCode="yyyy/m/d">
                  <c:v>43920</c:v>
                </c:pt>
                <c:pt idx="293" c:formatCode="yyyy/m/d">
                  <c:v>43921</c:v>
                </c:pt>
                <c:pt idx="294" c:formatCode="yyyy/m/d">
                  <c:v>43922</c:v>
                </c:pt>
                <c:pt idx="295" c:formatCode="yyyy/m/d">
                  <c:v>43923</c:v>
                </c:pt>
                <c:pt idx="296" c:formatCode="yyyy/m/d">
                  <c:v>43924</c:v>
                </c:pt>
                <c:pt idx="297" c:formatCode="yyyy/m/d">
                  <c:v>43928</c:v>
                </c:pt>
                <c:pt idx="298" c:formatCode="yyyy/m/d">
                  <c:v>43929</c:v>
                </c:pt>
                <c:pt idx="299" c:formatCode="yyyy/m/d">
                  <c:v>43930</c:v>
                </c:pt>
                <c:pt idx="300" c:formatCode="yyyy/m/d">
                  <c:v>43935</c:v>
                </c:pt>
                <c:pt idx="301" c:formatCode="yyyy/m/d">
                  <c:v>43936</c:v>
                </c:pt>
                <c:pt idx="302" c:formatCode="yyyy/m/d">
                  <c:v>43937</c:v>
                </c:pt>
                <c:pt idx="303" c:formatCode="yyyy/m/d">
                  <c:v>43938</c:v>
                </c:pt>
                <c:pt idx="304" c:formatCode="yyyy/m/d">
                  <c:v>43941</c:v>
                </c:pt>
                <c:pt idx="305" c:formatCode="yyyy/m/d">
                  <c:v>43942</c:v>
                </c:pt>
                <c:pt idx="306" c:formatCode="yyyy/m/d">
                  <c:v>43943</c:v>
                </c:pt>
                <c:pt idx="307" c:formatCode="yyyy/m/d">
                  <c:v>43944</c:v>
                </c:pt>
                <c:pt idx="308" c:formatCode="yyyy/m/d">
                  <c:v>43945</c:v>
                </c:pt>
                <c:pt idx="309" c:formatCode="yyyy/m/d">
                  <c:v>43948</c:v>
                </c:pt>
                <c:pt idx="310" c:formatCode="yyyy/m/d">
                  <c:v>43949</c:v>
                </c:pt>
                <c:pt idx="311" c:formatCode="yyyy/m/d">
                  <c:v>43950</c:v>
                </c:pt>
                <c:pt idx="312" c:formatCode="yyyy/m/d">
                  <c:v>43951</c:v>
                </c:pt>
                <c:pt idx="313" c:formatCode="yyyy/m/d">
                  <c:v>43957</c:v>
                </c:pt>
                <c:pt idx="314" c:formatCode="yyyy/m/d">
                  <c:v>43958</c:v>
                </c:pt>
              </c:numCache>
            </c:numRef>
          </c:cat>
          <c:val>
            <c:numRef>
              <c:f>'[锌锭进口盈亏表(含税+免税).xlsx]含税'!$E$3:$E$801</c:f>
              <c:numCache>
                <c:formatCode>0.00_ </c:formatCode>
                <c:ptCount val="315"/>
                <c:pt idx="0">
                  <c:v>8.64060329430442</c:v>
                </c:pt>
                <c:pt idx="1">
                  <c:v>8.67771936918722</c:v>
                </c:pt>
                <c:pt idx="2">
                  <c:v>8.61172677815837</c:v>
                </c:pt>
                <c:pt idx="3">
                  <c:v>8.55553347903835</c:v>
                </c:pt>
                <c:pt idx="4">
                  <c:v>8.46183953033268</c:v>
                </c:pt>
                <c:pt idx="5">
                  <c:v>8.56301531213192</c:v>
                </c:pt>
                <c:pt idx="6">
                  <c:v>8.67426514697061</c:v>
                </c:pt>
                <c:pt idx="7">
                  <c:v>8.66385372714487</c:v>
                </c:pt>
                <c:pt idx="8">
                  <c:v>8.64420377055756</c:v>
                </c:pt>
                <c:pt idx="9">
                  <c:v>8.66037356898976</c:v>
                </c:pt>
                <c:pt idx="10">
                  <c:v>8.72241344401701</c:v>
                </c:pt>
                <c:pt idx="11">
                  <c:v>8.58971794358872</c:v>
                </c:pt>
                <c:pt idx="12">
                  <c:v>8.51506526646383</c:v>
                </c:pt>
                <c:pt idx="13">
                  <c:v>8.50882295908474</c:v>
                </c:pt>
                <c:pt idx="14">
                  <c:v>8.5179407176287</c:v>
                </c:pt>
                <c:pt idx="15">
                  <c:v>8.52200653469152</c:v>
                </c:pt>
                <c:pt idx="16">
                  <c:v>8.40053506592777</c:v>
                </c:pt>
                <c:pt idx="17">
                  <c:v>8.27127659574468</c:v>
                </c:pt>
                <c:pt idx="18">
                  <c:v>8.1745291814283</c:v>
                </c:pt>
                <c:pt idx="19">
                  <c:v>8.12171299774606</c:v>
                </c:pt>
                <c:pt idx="20">
                  <c:v>8.17704426106527</c:v>
                </c:pt>
                <c:pt idx="21">
                  <c:v>8.30238229225286</c:v>
                </c:pt>
                <c:pt idx="22">
                  <c:v>8.24726581074655</c:v>
                </c:pt>
                <c:pt idx="23">
                  <c:v>8.2550014358189</c:v>
                </c:pt>
                <c:pt idx="24">
                  <c:v>8.27665706051873</c:v>
                </c:pt>
                <c:pt idx="25">
                  <c:v>8.26213029190025</c:v>
                </c:pt>
                <c:pt idx="26">
                  <c:v>8.15475061634743</c:v>
                </c:pt>
                <c:pt idx="27">
                  <c:v>8.10637495284798</c:v>
                </c:pt>
                <c:pt idx="28">
                  <c:v>8.03950801341782</c:v>
                </c:pt>
                <c:pt idx="29">
                  <c:v>8.01181465755954</c:v>
                </c:pt>
                <c:pt idx="30">
                  <c:v>8.04012632361137</c:v>
                </c:pt>
                <c:pt idx="31">
                  <c:v>7.99487273393151</c:v>
                </c:pt>
                <c:pt idx="32">
                  <c:v>7.97869409495821</c:v>
                </c:pt>
                <c:pt idx="33">
                  <c:v>7.91500181620051</c:v>
                </c:pt>
                <c:pt idx="34">
                  <c:v>7.85029831856807</c:v>
                </c:pt>
                <c:pt idx="35">
                  <c:v>7.79831329624978</c:v>
                </c:pt>
                <c:pt idx="36">
                  <c:v>7.86540858109311</c:v>
                </c:pt>
                <c:pt idx="37">
                  <c:v>7.92398190045249</c:v>
                </c:pt>
                <c:pt idx="38">
                  <c:v>7.91834542035993</c:v>
                </c:pt>
                <c:pt idx="39">
                  <c:v>7.92331123454578</c:v>
                </c:pt>
                <c:pt idx="40">
                  <c:v>7.98394453566867</c:v>
                </c:pt>
                <c:pt idx="41">
                  <c:v>7.96144753591562</c:v>
                </c:pt>
                <c:pt idx="42">
                  <c:v>7.84805590395986</c:v>
                </c:pt>
                <c:pt idx="43">
                  <c:v>7.73476826939767</c:v>
                </c:pt>
                <c:pt idx="44">
                  <c:v>7.74103724329969</c:v>
                </c:pt>
                <c:pt idx="45">
                  <c:v>7.73601247185172</c:v>
                </c:pt>
                <c:pt idx="46">
                  <c:v>7.88427405040824</c:v>
                </c:pt>
                <c:pt idx="47">
                  <c:v>7.90615001777462</c:v>
                </c:pt>
                <c:pt idx="48">
                  <c:v>7.83769541542245</c:v>
                </c:pt>
                <c:pt idx="49">
                  <c:v>7.7296181630547</c:v>
                </c:pt>
                <c:pt idx="50">
                  <c:v>7.81288182928958</c:v>
                </c:pt>
                <c:pt idx="51">
                  <c:v>7.89232934553132</c:v>
                </c:pt>
                <c:pt idx="52">
                  <c:v>7.88658897199513</c:v>
                </c:pt>
                <c:pt idx="53">
                  <c:v>7.86609442060086</c:v>
                </c:pt>
                <c:pt idx="54">
                  <c:v>7.86834924965894</c:v>
                </c:pt>
                <c:pt idx="55">
                  <c:v>7.84607525966286</c:v>
                </c:pt>
                <c:pt idx="56">
                  <c:v>7.66063838653221</c:v>
                </c:pt>
                <c:pt idx="57">
                  <c:v>7.74324324324324</c:v>
                </c:pt>
                <c:pt idx="58">
                  <c:v>7.75391956373551</c:v>
                </c:pt>
                <c:pt idx="59">
                  <c:v>7.73978315262719</c:v>
                </c:pt>
                <c:pt idx="60">
                  <c:v>7.78613199665831</c:v>
                </c:pt>
                <c:pt idx="61">
                  <c:v>7.78176842825381</c:v>
                </c:pt>
                <c:pt idx="62">
                  <c:v>7.75705731394354</c:v>
                </c:pt>
                <c:pt idx="63">
                  <c:v>7.73864216436958</c:v>
                </c:pt>
                <c:pt idx="64">
                  <c:v>7.68630113732813</c:v>
                </c:pt>
                <c:pt idx="65">
                  <c:v>7.5364238410596</c:v>
                </c:pt>
                <c:pt idx="66">
                  <c:v>7.55855096882898</c:v>
                </c:pt>
                <c:pt idx="67">
                  <c:v>7.60481099656357</c:v>
                </c:pt>
                <c:pt idx="68">
                  <c:v>7.57690978223298</c:v>
                </c:pt>
                <c:pt idx="69">
                  <c:v>7.55655327231912</c:v>
                </c:pt>
                <c:pt idx="70">
                  <c:v>7.58072871697462</c:v>
                </c:pt>
                <c:pt idx="71">
                  <c:v>7.62302208311598</c:v>
                </c:pt>
                <c:pt idx="72">
                  <c:v>7.64767932489451</c:v>
                </c:pt>
                <c:pt idx="73">
                  <c:v>7.61921458625526</c:v>
                </c:pt>
                <c:pt idx="74">
                  <c:v>7.54422476586889</c:v>
                </c:pt>
                <c:pt idx="75">
                  <c:v>7.58188153310105</c:v>
                </c:pt>
                <c:pt idx="76">
                  <c:v>7.51884852638794</c:v>
                </c:pt>
                <c:pt idx="77">
                  <c:v>7.6582166282574</c:v>
                </c:pt>
                <c:pt idx="78">
                  <c:v>7.74958934112064</c:v>
                </c:pt>
                <c:pt idx="79">
                  <c:v>7.77697057755176</c:v>
                </c:pt>
                <c:pt idx="80">
                  <c:v>7.74758343972278</c:v>
                </c:pt>
                <c:pt idx="81">
                  <c:v>7.73685175004581</c:v>
                </c:pt>
                <c:pt idx="82">
                  <c:v>7.84988558352403</c:v>
                </c:pt>
                <c:pt idx="83">
                  <c:v>7.84456146722353</c:v>
                </c:pt>
                <c:pt idx="84">
                  <c:v>7.75067750677507</c:v>
                </c:pt>
                <c:pt idx="85">
                  <c:v>7.75086505190311</c:v>
                </c:pt>
                <c:pt idx="86">
                  <c:v>7.74288068858163</c:v>
                </c:pt>
                <c:pt idx="87">
                  <c:v>7.74715178243293</c:v>
                </c:pt>
                <c:pt idx="88">
                  <c:v>7.74855437418392</c:v>
                </c:pt>
                <c:pt idx="89">
                  <c:v>7.68370011189855</c:v>
                </c:pt>
                <c:pt idx="90">
                  <c:v>7.74086378737542</c:v>
                </c:pt>
                <c:pt idx="91">
                  <c:v>7.78538390379278</c:v>
                </c:pt>
                <c:pt idx="92">
                  <c:v>7.77265178077136</c:v>
                </c:pt>
                <c:pt idx="93">
                  <c:v>7.83261399887409</c:v>
                </c:pt>
                <c:pt idx="94">
                  <c:v>7.87168651555897</c:v>
                </c:pt>
                <c:pt idx="95">
                  <c:v>7.87160871226595</c:v>
                </c:pt>
                <c:pt idx="96">
                  <c:v>8.03405572755418</c:v>
                </c:pt>
                <c:pt idx="97">
                  <c:v>8.0959634424981</c:v>
                </c:pt>
                <c:pt idx="98">
                  <c:v>8.00377358490566</c:v>
                </c:pt>
                <c:pt idx="99">
                  <c:v>7.91956399173088</c:v>
                </c:pt>
                <c:pt idx="100">
                  <c:v>8.02132927061512</c:v>
                </c:pt>
                <c:pt idx="101">
                  <c:v>8.09625460896565</c:v>
                </c:pt>
                <c:pt idx="102">
                  <c:v>7.99143635655897</c:v>
                </c:pt>
                <c:pt idx="103">
                  <c:v>7.88655788655789</c:v>
                </c:pt>
                <c:pt idx="104">
                  <c:v>7.76524565092716</c:v>
                </c:pt>
                <c:pt idx="105">
                  <c:v>7.71047029223921</c:v>
                </c:pt>
                <c:pt idx="106">
                  <c:v>7.72134656547967</c:v>
                </c:pt>
                <c:pt idx="107">
                  <c:v>7.72727272727273</c:v>
                </c:pt>
                <c:pt idx="108">
                  <c:v>7.6279602750191</c:v>
                </c:pt>
                <c:pt idx="109">
                  <c:v>7.61976898314713</c:v>
                </c:pt>
                <c:pt idx="110">
                  <c:v>7.71990740740741</c:v>
                </c:pt>
                <c:pt idx="111">
                  <c:v>7.76846618592867</c:v>
                </c:pt>
                <c:pt idx="112">
                  <c:v>7.74568714867222</c:v>
                </c:pt>
                <c:pt idx="113">
                  <c:v>7.84313725490196</c:v>
                </c:pt>
                <c:pt idx="114">
                  <c:v>7.83484788621098</c:v>
                </c:pt>
                <c:pt idx="115">
                  <c:v>7.92075245147088</c:v>
                </c:pt>
                <c:pt idx="116">
                  <c:v>7.98848210612917</c:v>
                </c:pt>
                <c:pt idx="117">
                  <c:v>8.08554817275748</c:v>
                </c:pt>
                <c:pt idx="118">
                  <c:v>8.12064965197216</c:v>
                </c:pt>
                <c:pt idx="119">
                  <c:v>8.06526806526806</c:v>
                </c:pt>
                <c:pt idx="120">
                  <c:v>7.94087028940246</c:v>
                </c:pt>
                <c:pt idx="121">
                  <c:v>7.93081892060846</c:v>
                </c:pt>
                <c:pt idx="122">
                  <c:v>7.87437134352869</c:v>
                </c:pt>
                <c:pt idx="123">
                  <c:v>7.86475409836066</c:v>
                </c:pt>
                <c:pt idx="124">
                  <c:v>7.8811316914309</c:v>
                </c:pt>
                <c:pt idx="125">
                  <c:v>7.83188522933926</c:v>
                </c:pt>
                <c:pt idx="126">
                  <c:v>7.90113452188007</c:v>
                </c:pt>
                <c:pt idx="127">
                  <c:v>8</c:v>
                </c:pt>
                <c:pt idx="128">
                  <c:v>7.96533223276929</c:v>
                </c:pt>
                <c:pt idx="129">
                  <c:v>7.91461412151067</c:v>
                </c:pt>
                <c:pt idx="130">
                  <c:v>7.87173202614379</c:v>
                </c:pt>
                <c:pt idx="131">
                  <c:v>7.90515463917526</c:v>
                </c:pt>
                <c:pt idx="132">
                  <c:v>7.88606307222787</c:v>
                </c:pt>
                <c:pt idx="133">
                  <c:v>7.85185185185185</c:v>
                </c:pt>
                <c:pt idx="134">
                  <c:v>7.92168060371201</c:v>
                </c:pt>
                <c:pt idx="135">
                  <c:v>7.97766749379653</c:v>
                </c:pt>
                <c:pt idx="136">
                  <c:v>8.08492747529956</c:v>
                </c:pt>
                <c:pt idx="137">
                  <c:v>8.24887748556767</c:v>
                </c:pt>
                <c:pt idx="138">
                  <c:v>8.25198881960869</c:v>
                </c:pt>
                <c:pt idx="139">
                  <c:v>8.29736211031175</c:v>
                </c:pt>
                <c:pt idx="140">
                  <c:v>8.30545774647887</c:v>
                </c:pt>
                <c:pt idx="141">
                  <c:v>8.26684107259647</c:v>
                </c:pt>
                <c:pt idx="142">
                  <c:v>8.35533676437682</c:v>
                </c:pt>
                <c:pt idx="143">
                  <c:v>8.30163790260525</c:v>
                </c:pt>
                <c:pt idx="144">
                  <c:v>8.19334561612659</c:v>
                </c:pt>
                <c:pt idx="145">
                  <c:v>8.27054417272527</c:v>
                </c:pt>
                <c:pt idx="146">
                  <c:v>8.28625235404896</c:v>
                </c:pt>
                <c:pt idx="147">
                  <c:v>8.3112250585219</c:v>
                </c:pt>
                <c:pt idx="148">
                  <c:v>8.36898395721925</c:v>
                </c:pt>
                <c:pt idx="149">
                  <c:v>8.36290141477656</c:v>
                </c:pt>
                <c:pt idx="150">
                  <c:v>8.24021117465904</c:v>
                </c:pt>
                <c:pt idx="151">
                  <c:v>8.28756418843492</c:v>
                </c:pt>
                <c:pt idx="152">
                  <c:v>8.37488869100623</c:v>
                </c:pt>
                <c:pt idx="153">
                  <c:v>8.31220372616029</c:v>
                </c:pt>
                <c:pt idx="154">
                  <c:v>8.33886308338863</c:v>
                </c:pt>
                <c:pt idx="155">
                  <c:v>8.30714759902633</c:v>
                </c:pt>
                <c:pt idx="156">
                  <c:v>8.34825425246195</c:v>
                </c:pt>
                <c:pt idx="157">
                  <c:v>8.31560283687943</c:v>
                </c:pt>
                <c:pt idx="158">
                  <c:v>8.37522441651705</c:v>
                </c:pt>
                <c:pt idx="159">
                  <c:v>8.19784946236559</c:v>
                </c:pt>
                <c:pt idx="160">
                  <c:v>8.17928372292516</c:v>
                </c:pt>
                <c:pt idx="161">
                  <c:v>8.24205617611973</c:v>
                </c:pt>
                <c:pt idx="162">
                  <c:v>8.21929635225556</c:v>
                </c:pt>
                <c:pt idx="163">
                  <c:v>8.16919461653493</c:v>
                </c:pt>
                <c:pt idx="164">
                  <c:v>8.14406779661017</c:v>
                </c:pt>
                <c:pt idx="165">
                  <c:v>8.12973883740522</c:v>
                </c:pt>
                <c:pt idx="166">
                  <c:v>8.13270948532539</c:v>
                </c:pt>
                <c:pt idx="167">
                  <c:v>8.16901408450704</c:v>
                </c:pt>
                <c:pt idx="168">
                  <c:v>8.21209182023925</c:v>
                </c:pt>
                <c:pt idx="169">
                  <c:v>8.17750969409737</c:v>
                </c:pt>
                <c:pt idx="170">
                  <c:v>8.2015638575152</c:v>
                </c:pt>
                <c:pt idx="171">
                  <c:v>8.12163036445978</c:v>
                </c:pt>
                <c:pt idx="172">
                  <c:v>8.11404940689955</c:v>
                </c:pt>
                <c:pt idx="173">
                  <c:v>8.07534098289673</c:v>
                </c:pt>
                <c:pt idx="174">
                  <c:v>7.95813754805639</c:v>
                </c:pt>
                <c:pt idx="175">
                  <c:v>7.9323467230444</c:v>
                </c:pt>
                <c:pt idx="176">
                  <c:v>8.06291747468218</c:v>
                </c:pt>
                <c:pt idx="177">
                  <c:v>8.09256055363322</c:v>
                </c:pt>
                <c:pt idx="178">
                  <c:v>8.02382471814508</c:v>
                </c:pt>
                <c:pt idx="179">
                  <c:v>7.87702534275031</c:v>
                </c:pt>
                <c:pt idx="180">
                  <c:v>7.76504297994269</c:v>
                </c:pt>
                <c:pt idx="181">
                  <c:v>7.77982402291795</c:v>
                </c:pt>
                <c:pt idx="182">
                  <c:v>7.75464150169248</c:v>
                </c:pt>
                <c:pt idx="183">
                  <c:v>7.68192968111202</c:v>
                </c:pt>
                <c:pt idx="184">
                  <c:v>7.6372509150061</c:v>
                </c:pt>
                <c:pt idx="185">
                  <c:v>7.63094278807413</c:v>
                </c:pt>
                <c:pt idx="186">
                  <c:v>7.57265985167368</c:v>
                </c:pt>
                <c:pt idx="187">
                  <c:v>7.56190859673847</c:v>
                </c:pt>
                <c:pt idx="188">
                  <c:v>7.50149313159466</c:v>
                </c:pt>
                <c:pt idx="189">
                  <c:v>7.42522110702574</c:v>
                </c:pt>
                <c:pt idx="190">
                  <c:v>7.41463414634146</c:v>
                </c:pt>
                <c:pt idx="191">
                  <c:v>7.37004830917874</c:v>
                </c:pt>
                <c:pt idx="192">
                  <c:v>7.35009671179884</c:v>
                </c:pt>
                <c:pt idx="193">
                  <c:v>7.44277821625888</c:v>
                </c:pt>
                <c:pt idx="194">
                  <c:v>7.4468085106383</c:v>
                </c:pt>
                <c:pt idx="195">
                  <c:v>7.34338747099768</c:v>
                </c:pt>
                <c:pt idx="196">
                  <c:v>7.28179551122195</c:v>
                </c:pt>
                <c:pt idx="197">
                  <c:v>7.37161302944341</c:v>
                </c:pt>
                <c:pt idx="198">
                  <c:v>7.42124614925966</c:v>
                </c:pt>
                <c:pt idx="199">
                  <c:v>7.40418806795733</c:v>
                </c:pt>
                <c:pt idx="200">
                  <c:v>7.35171592937909</c:v>
                </c:pt>
                <c:pt idx="201">
                  <c:v>7.27165354330709</c:v>
                </c:pt>
                <c:pt idx="202">
                  <c:v>7.41303478608557</c:v>
                </c:pt>
                <c:pt idx="203">
                  <c:v>7.47154471544715</c:v>
                </c:pt>
                <c:pt idx="204">
                  <c:v>7.52454991816694</c:v>
                </c:pt>
                <c:pt idx="205">
                  <c:v>7.62873754152824</c:v>
                </c:pt>
                <c:pt idx="206">
                  <c:v>7.77072758037225</c:v>
                </c:pt>
                <c:pt idx="207">
                  <c:v>7.77637130801688</c:v>
                </c:pt>
                <c:pt idx="208">
                  <c:v>7.7704005140287</c:v>
                </c:pt>
                <c:pt idx="209">
                  <c:v>7.83951941643424</c:v>
                </c:pt>
                <c:pt idx="210">
                  <c:v>7.78569150632508</c:v>
                </c:pt>
                <c:pt idx="211">
                  <c:v>7.88166702656014</c:v>
                </c:pt>
                <c:pt idx="212">
                  <c:v>7.81333618752007</c:v>
                </c:pt>
                <c:pt idx="213">
                  <c:v>7.84027479604981</c:v>
                </c:pt>
                <c:pt idx="214">
                  <c:v>7.87445887445887</c:v>
                </c:pt>
                <c:pt idx="215">
                  <c:v>7.86658003032272</c:v>
                </c:pt>
                <c:pt idx="216">
                  <c:v>8.0362871999115</c:v>
                </c:pt>
                <c:pt idx="217">
                  <c:v>8.19282511210762</c:v>
                </c:pt>
                <c:pt idx="218">
                  <c:v>8.1671456997568</c:v>
                </c:pt>
                <c:pt idx="219">
                  <c:v>8.18050461264866</c:v>
                </c:pt>
                <c:pt idx="220">
                  <c:v>8.18586038239217</c:v>
                </c:pt>
                <c:pt idx="221">
                  <c:v>8.16053511705686</c:v>
                </c:pt>
                <c:pt idx="222">
                  <c:v>8.22813345356177</c:v>
                </c:pt>
                <c:pt idx="223">
                  <c:v>8.21709244788751</c:v>
                </c:pt>
                <c:pt idx="224">
                  <c:v>8.13230429988975</c:v>
                </c:pt>
                <c:pt idx="225">
                  <c:v>8.1121041597705</c:v>
                </c:pt>
                <c:pt idx="226">
                  <c:v>8.0034797738147</c:v>
                </c:pt>
                <c:pt idx="227">
                  <c:v>7.99564507348938</c:v>
                </c:pt>
                <c:pt idx="228">
                  <c:v>7.95763993948563</c:v>
                </c:pt>
                <c:pt idx="229">
                  <c:v>7.9398819108964</c:v>
                </c:pt>
                <c:pt idx="230">
                  <c:v>7.90012804097311</c:v>
                </c:pt>
                <c:pt idx="231">
                  <c:v>7.96678684584289</c:v>
                </c:pt>
                <c:pt idx="232">
                  <c:v>7.96332678454486</c:v>
                </c:pt>
                <c:pt idx="233">
                  <c:v>7.93713163064833</c:v>
                </c:pt>
                <c:pt idx="234">
                  <c:v>7.9109364767518</c:v>
                </c:pt>
                <c:pt idx="235">
                  <c:v>7.86132177681473</c:v>
                </c:pt>
                <c:pt idx="236">
                  <c:v>7.8496142562208</c:v>
                </c:pt>
                <c:pt idx="237">
                  <c:v>7.86212914485166</c:v>
                </c:pt>
                <c:pt idx="238">
                  <c:v>7.80772978239688</c:v>
                </c:pt>
                <c:pt idx="239">
                  <c:v>7.76432779860739</c:v>
                </c:pt>
                <c:pt idx="240">
                  <c:v>7.90877796901893</c:v>
                </c:pt>
                <c:pt idx="241">
                  <c:v>7.84446322907861</c:v>
                </c:pt>
                <c:pt idx="242">
                  <c:v>7.68176152887412</c:v>
                </c:pt>
                <c:pt idx="243">
                  <c:v>7.71425552150481</c:v>
                </c:pt>
                <c:pt idx="244">
                  <c:v>7.66118041723451</c:v>
                </c:pt>
                <c:pt idx="245">
                  <c:v>7.62064977394596</c:v>
                </c:pt>
                <c:pt idx="246">
                  <c:v>7.65509989484753</c:v>
                </c:pt>
                <c:pt idx="247">
                  <c:v>7.6158733465264</c:v>
                </c:pt>
                <c:pt idx="248">
                  <c:v>7.56009491385536</c:v>
                </c:pt>
                <c:pt idx="249">
                  <c:v>7.52122762148338</c:v>
                </c:pt>
                <c:pt idx="250">
                  <c:v>7.48384449687147</c:v>
                </c:pt>
                <c:pt idx="251">
                  <c:v>7.41356585217479</c:v>
                </c:pt>
                <c:pt idx="252">
                  <c:v>7.71415889924545</c:v>
                </c:pt>
                <c:pt idx="253">
                  <c:v>7.8003613369467</c:v>
                </c:pt>
                <c:pt idx="254">
                  <c:v>7.77463513972169</c:v>
                </c:pt>
                <c:pt idx="255">
                  <c:v>7.70625769618269</c:v>
                </c:pt>
                <c:pt idx="256">
                  <c:v>7.73366325497694</c:v>
                </c:pt>
                <c:pt idx="257">
                  <c:v>7.8204833141542</c:v>
                </c:pt>
                <c:pt idx="258">
                  <c:v>7.84359093012494</c:v>
                </c:pt>
                <c:pt idx="259">
                  <c:v>7.84804262219134</c:v>
                </c:pt>
                <c:pt idx="260">
                  <c:v>7.85415699024617</c:v>
                </c:pt>
                <c:pt idx="261">
                  <c:v>7.85210860774119</c:v>
                </c:pt>
                <c:pt idx="262">
                  <c:v>7.9022687609075</c:v>
                </c:pt>
                <c:pt idx="263">
                  <c:v>7.91894724583673</c:v>
                </c:pt>
                <c:pt idx="264">
                  <c:v>7.93361383824217</c:v>
                </c:pt>
                <c:pt idx="265">
                  <c:v>7.97459421312632</c:v>
                </c:pt>
                <c:pt idx="266">
                  <c:v>8.02470602209289</c:v>
                </c:pt>
                <c:pt idx="267">
                  <c:v>8.08365758754864</c:v>
                </c:pt>
                <c:pt idx="268">
                  <c:v>8.03646218280365</c:v>
                </c:pt>
                <c:pt idx="269">
                  <c:v>7.89531079607415</c:v>
                </c:pt>
                <c:pt idx="270">
                  <c:v>8.00984009840098</c:v>
                </c:pt>
                <c:pt idx="271">
                  <c:v>7.99598695761224</c:v>
                </c:pt>
                <c:pt idx="272">
                  <c:v>7.85882937740773</c:v>
                </c:pt>
                <c:pt idx="273">
                  <c:v>7.90032075006168</c:v>
                </c:pt>
                <c:pt idx="274">
                  <c:v>7.93839161722005</c:v>
                </c:pt>
                <c:pt idx="275">
                  <c:v>7.96268280383258</c:v>
                </c:pt>
                <c:pt idx="276">
                  <c:v>7.98486759142497</c:v>
                </c:pt>
                <c:pt idx="277">
                  <c:v>7.98438516590761</c:v>
                </c:pt>
                <c:pt idx="278">
                  <c:v>7.98373777156651</c:v>
                </c:pt>
                <c:pt idx="279">
                  <c:v>7.99398571607568</c:v>
                </c:pt>
                <c:pt idx="280">
                  <c:v>8.00611932687404</c:v>
                </c:pt>
                <c:pt idx="281">
                  <c:v>8.08028150658152</c:v>
                </c:pt>
                <c:pt idx="282">
                  <c:v>7.99284984678243</c:v>
                </c:pt>
                <c:pt idx="283">
                  <c:v>7.98347534211206</c:v>
                </c:pt>
                <c:pt idx="284">
                  <c:v>8.12574296658301</c:v>
                </c:pt>
                <c:pt idx="285">
                  <c:v>8.11188811188811</c:v>
                </c:pt>
                <c:pt idx="286">
                  <c:v>8.05223068552775</c:v>
                </c:pt>
                <c:pt idx="287">
                  <c:v>8.01106500691563</c:v>
                </c:pt>
                <c:pt idx="288">
                  <c:v>8.05802654988367</c:v>
                </c:pt>
                <c:pt idx="289">
                  <c:v>8.09832896008839</c:v>
                </c:pt>
                <c:pt idx="290">
                  <c:v>8.16574585635359</c:v>
                </c:pt>
                <c:pt idx="291">
                  <c:v>8.06134804251312</c:v>
                </c:pt>
                <c:pt idx="292">
                  <c:v>8.16714150047483</c:v>
                </c:pt>
                <c:pt idx="293">
                  <c:v>8.14268472576103</c:v>
                </c:pt>
                <c:pt idx="294">
                  <c:v>8.15102423349846</c:v>
                </c:pt>
                <c:pt idx="295">
                  <c:v>8.23322033898305</c:v>
                </c:pt>
                <c:pt idx="296">
                  <c:v>8.21304926764314</c:v>
                </c:pt>
                <c:pt idx="297">
                  <c:v>8.25</c:v>
                </c:pt>
                <c:pt idx="298">
                  <c:v>8.22974036191975</c:v>
                </c:pt>
                <c:pt idx="299">
                  <c:v>8.20887673538073</c:v>
                </c:pt>
                <c:pt idx="300">
                  <c:v>8.20459561209918</c:v>
                </c:pt>
                <c:pt idx="301">
                  <c:v>8.28556539864513</c:v>
                </c:pt>
                <c:pt idx="302">
                  <c:v>8.29864724245578</c:v>
                </c:pt>
                <c:pt idx="303">
                  <c:v>8.27479737553068</c:v>
                </c:pt>
                <c:pt idx="304">
                  <c:v>8.28241335044929</c:v>
                </c:pt>
                <c:pt idx="305">
                  <c:v>8.35529783869267</c:v>
                </c:pt>
                <c:pt idx="306">
                  <c:v>8.34475487612019</c:v>
                </c:pt>
                <c:pt idx="307">
                  <c:v>8.43997884717081</c:v>
                </c:pt>
                <c:pt idx="308">
                  <c:v>8.48241743548603</c:v>
                </c:pt>
                <c:pt idx="309">
                  <c:v>8.5410931970114</c:v>
                </c:pt>
                <c:pt idx="310">
                  <c:v>8.51388706068185</c:v>
                </c:pt>
                <c:pt idx="311">
                  <c:v>8.43463672731965</c:v>
                </c:pt>
                <c:pt idx="312">
                  <c:v>8.42051017778923</c:v>
                </c:pt>
                <c:pt idx="313">
                  <c:v>8.57774746284699</c:v>
                </c:pt>
                <c:pt idx="314">
                  <c:v>8.42637029552917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'[锌锭进口盈亏表(含税+免税).xlsx]含税'!$M$2</c:f>
              <c:strCache>
                <c:ptCount val="1"/>
                <c:pt idx="0">
                  <c:v>进口比值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'[锌锭进口盈亏表(含税+免税).xlsx]含税'!$A$3:$A$801</c:f>
              <c:numCache>
                <c:formatCode>yyyy/m/d</c:formatCode>
                <c:ptCount val="315"/>
                <c:pt idx="0" c:formatCode="yyyy/m/d">
                  <c:v>43467</c:v>
                </c:pt>
                <c:pt idx="1" c:formatCode="yyyy/m/d">
                  <c:v>43468</c:v>
                </c:pt>
                <c:pt idx="2" c:formatCode="yyyy/m/d">
                  <c:v>43469</c:v>
                </c:pt>
                <c:pt idx="3" c:formatCode="yyyy/m/d">
                  <c:v>43472</c:v>
                </c:pt>
                <c:pt idx="4" c:formatCode="yyyy/m/d">
                  <c:v>43473</c:v>
                </c:pt>
                <c:pt idx="5" c:formatCode="yyyy/m/d">
                  <c:v>43474</c:v>
                </c:pt>
                <c:pt idx="6" c:formatCode="yyyy/m/d">
                  <c:v>43475</c:v>
                </c:pt>
                <c:pt idx="7" c:formatCode="yyyy/m/d">
                  <c:v>43476</c:v>
                </c:pt>
                <c:pt idx="8" c:formatCode="yyyy/m/d">
                  <c:v>43479</c:v>
                </c:pt>
                <c:pt idx="9" c:formatCode="yyyy/m/d">
                  <c:v>43480</c:v>
                </c:pt>
                <c:pt idx="10" c:formatCode="yyyy/m/d">
                  <c:v>43481</c:v>
                </c:pt>
                <c:pt idx="11" c:formatCode="yyyy/m/d">
                  <c:v>43482</c:v>
                </c:pt>
                <c:pt idx="12" c:formatCode="yyyy/m/d">
                  <c:v>43483</c:v>
                </c:pt>
                <c:pt idx="13" c:formatCode="yyyy/m/d">
                  <c:v>43486</c:v>
                </c:pt>
                <c:pt idx="14" c:formatCode="yyyy/m/d">
                  <c:v>43487</c:v>
                </c:pt>
                <c:pt idx="15" c:formatCode="yyyy/m/d">
                  <c:v>43488</c:v>
                </c:pt>
                <c:pt idx="16" c:formatCode="yyyy/m/d">
                  <c:v>43489</c:v>
                </c:pt>
                <c:pt idx="17" c:formatCode="yyyy/m/d">
                  <c:v>43490</c:v>
                </c:pt>
                <c:pt idx="18" c:formatCode="yyyy/m/d">
                  <c:v>43493</c:v>
                </c:pt>
                <c:pt idx="19" c:formatCode="yyyy/m/d">
                  <c:v>43494</c:v>
                </c:pt>
                <c:pt idx="20" c:formatCode="yyyy/m/d">
                  <c:v>43495</c:v>
                </c:pt>
                <c:pt idx="21" c:formatCode="yyyy/m/d">
                  <c:v>43507</c:v>
                </c:pt>
                <c:pt idx="22" c:formatCode="yyyy/m/d">
                  <c:v>43508</c:v>
                </c:pt>
                <c:pt idx="23" c:formatCode="yyyy/m/d">
                  <c:v>43509</c:v>
                </c:pt>
                <c:pt idx="24" c:formatCode="yyyy/m/d">
                  <c:v>43510</c:v>
                </c:pt>
                <c:pt idx="25" c:formatCode="yyyy/m/d">
                  <c:v>43511</c:v>
                </c:pt>
                <c:pt idx="26" c:formatCode="yyyy/m/d">
                  <c:v>43514</c:v>
                </c:pt>
                <c:pt idx="27" c:formatCode="yyyy/m/d">
                  <c:v>43515</c:v>
                </c:pt>
                <c:pt idx="28" c:formatCode="yyyy/m/d">
                  <c:v>43516</c:v>
                </c:pt>
                <c:pt idx="29" c:formatCode="yyyy/m/d">
                  <c:v>43517</c:v>
                </c:pt>
                <c:pt idx="30" c:formatCode="yyyy/m/d">
                  <c:v>43518</c:v>
                </c:pt>
                <c:pt idx="31" c:formatCode="yyyy/m/d">
                  <c:v>43521</c:v>
                </c:pt>
                <c:pt idx="32" c:formatCode="yyyy/m/d">
                  <c:v>43522</c:v>
                </c:pt>
                <c:pt idx="33" c:formatCode="yyyy/m/d">
                  <c:v>43523</c:v>
                </c:pt>
                <c:pt idx="34" c:formatCode="yyyy/m/d">
                  <c:v>43524</c:v>
                </c:pt>
                <c:pt idx="35" c:formatCode="yyyy/m/d">
                  <c:v>43525</c:v>
                </c:pt>
                <c:pt idx="36" c:formatCode="yyyy/m/d">
                  <c:v>43528</c:v>
                </c:pt>
                <c:pt idx="37" c:formatCode="yyyy/m/d">
                  <c:v>43529</c:v>
                </c:pt>
                <c:pt idx="38" c:formatCode="yyyy/m/d">
                  <c:v>43530</c:v>
                </c:pt>
                <c:pt idx="39" c:formatCode="yyyy/m/d">
                  <c:v>43531</c:v>
                </c:pt>
                <c:pt idx="40" c:formatCode="yyyy/m/d">
                  <c:v>43532</c:v>
                </c:pt>
                <c:pt idx="41" c:formatCode="yyyy/m/d">
                  <c:v>43535</c:v>
                </c:pt>
                <c:pt idx="42" c:formatCode="yyyy/m/d">
                  <c:v>43536</c:v>
                </c:pt>
                <c:pt idx="43" c:formatCode="yyyy/m/d">
                  <c:v>43537</c:v>
                </c:pt>
                <c:pt idx="44" c:formatCode="yyyy/m/d">
                  <c:v>43538</c:v>
                </c:pt>
                <c:pt idx="45" c:formatCode="yyyy/m/d">
                  <c:v>43539</c:v>
                </c:pt>
                <c:pt idx="46" c:formatCode="yyyy/m/d">
                  <c:v>43542</c:v>
                </c:pt>
                <c:pt idx="47" c:formatCode="yyyy/m/d">
                  <c:v>43543</c:v>
                </c:pt>
                <c:pt idx="48" c:formatCode="yyyy/m/d">
                  <c:v>43544</c:v>
                </c:pt>
                <c:pt idx="49" c:formatCode="yyyy/m/d">
                  <c:v>43545</c:v>
                </c:pt>
                <c:pt idx="50" c:formatCode="yyyy/m/d">
                  <c:v>43546</c:v>
                </c:pt>
                <c:pt idx="51" c:formatCode="yyyy/m/d">
                  <c:v>43549</c:v>
                </c:pt>
                <c:pt idx="52" c:formatCode="yyyy/m/d">
                  <c:v>43550</c:v>
                </c:pt>
                <c:pt idx="53" c:formatCode="yyyy/m/d">
                  <c:v>43551</c:v>
                </c:pt>
                <c:pt idx="54" c:formatCode="yyyy/m/d">
                  <c:v>43552</c:v>
                </c:pt>
                <c:pt idx="55" c:formatCode="yyyy/m/d">
                  <c:v>43553</c:v>
                </c:pt>
                <c:pt idx="56" c:formatCode="yyyy/m/d">
                  <c:v>43556</c:v>
                </c:pt>
                <c:pt idx="57" c:formatCode="yyyy/m/d">
                  <c:v>43557</c:v>
                </c:pt>
                <c:pt idx="58" c:formatCode="yyyy/m/d">
                  <c:v>43558</c:v>
                </c:pt>
                <c:pt idx="59" c:formatCode="yyyy/m/d">
                  <c:v>43559</c:v>
                </c:pt>
                <c:pt idx="60" c:formatCode="yyyy/m/d">
                  <c:v>43563</c:v>
                </c:pt>
                <c:pt idx="61" c:formatCode="yyyy/m/d">
                  <c:v>43564</c:v>
                </c:pt>
                <c:pt idx="62" c:formatCode="yyyy/m/d">
                  <c:v>43565</c:v>
                </c:pt>
                <c:pt idx="63" c:formatCode="yyyy/m/d">
                  <c:v>43566</c:v>
                </c:pt>
                <c:pt idx="64" c:formatCode="yyyy/m/d">
                  <c:v>43567</c:v>
                </c:pt>
                <c:pt idx="65" c:formatCode="yyyy/m/d">
                  <c:v>43570</c:v>
                </c:pt>
                <c:pt idx="66" c:formatCode="yyyy/m/d">
                  <c:v>43571</c:v>
                </c:pt>
                <c:pt idx="67" c:formatCode="yyyy/m/d">
                  <c:v>43572</c:v>
                </c:pt>
                <c:pt idx="68" c:formatCode="yyyy/m/d">
                  <c:v>43573</c:v>
                </c:pt>
                <c:pt idx="69" c:formatCode="yyyy/m/d">
                  <c:v>43574</c:v>
                </c:pt>
                <c:pt idx="70" c:formatCode="yyyy/m/d">
                  <c:v>43577</c:v>
                </c:pt>
                <c:pt idx="71" c:formatCode="yyyy/m/d">
                  <c:v>43578</c:v>
                </c:pt>
                <c:pt idx="72" c:formatCode="yyyy/m/d">
                  <c:v>43579</c:v>
                </c:pt>
                <c:pt idx="73" c:formatCode="yyyy/m/d">
                  <c:v>43580</c:v>
                </c:pt>
                <c:pt idx="74" c:formatCode="yyyy/m/d">
                  <c:v>43581</c:v>
                </c:pt>
                <c:pt idx="75" c:formatCode="yyyy/m/d">
                  <c:v>43584</c:v>
                </c:pt>
                <c:pt idx="76" c:formatCode="yyyy/m/d">
                  <c:v>43585</c:v>
                </c:pt>
                <c:pt idx="77" c:formatCode="yyyy/m/d">
                  <c:v>43593</c:v>
                </c:pt>
                <c:pt idx="78" c:formatCode="yyyy/m/d">
                  <c:v>43594</c:v>
                </c:pt>
                <c:pt idx="79" c:formatCode="yyyy/m/d">
                  <c:v>43595</c:v>
                </c:pt>
                <c:pt idx="80" c:formatCode="yyyy/m/d">
                  <c:v>43598</c:v>
                </c:pt>
                <c:pt idx="81" c:formatCode="yyyy/m/d">
                  <c:v>43599</c:v>
                </c:pt>
                <c:pt idx="82" c:formatCode="yyyy/m/d">
                  <c:v>43600</c:v>
                </c:pt>
                <c:pt idx="83" c:formatCode="yyyy/m/d">
                  <c:v>43601</c:v>
                </c:pt>
                <c:pt idx="84" c:formatCode="yyyy/m/d">
                  <c:v>43602</c:v>
                </c:pt>
                <c:pt idx="85" c:formatCode="yyyy/m/d">
                  <c:v>43605</c:v>
                </c:pt>
                <c:pt idx="86" c:formatCode="yyyy/m/d">
                  <c:v>43606</c:v>
                </c:pt>
                <c:pt idx="87" c:formatCode="yyyy/m/d">
                  <c:v>43607</c:v>
                </c:pt>
                <c:pt idx="88" c:formatCode="yyyy/m/d">
                  <c:v>43608</c:v>
                </c:pt>
                <c:pt idx="89" c:formatCode="yyyy/m/d">
                  <c:v>43609</c:v>
                </c:pt>
                <c:pt idx="90" c:formatCode="yyyy/m/d">
                  <c:v>43614</c:v>
                </c:pt>
                <c:pt idx="91" c:formatCode="yyyy/m/d">
                  <c:v>43615</c:v>
                </c:pt>
                <c:pt idx="92" c:formatCode="yyyy/m/d">
                  <c:v>43616</c:v>
                </c:pt>
                <c:pt idx="93" c:formatCode="yyyy/m/d">
                  <c:v>43619</c:v>
                </c:pt>
                <c:pt idx="94" c:formatCode="yyyy/m/d">
                  <c:v>43620</c:v>
                </c:pt>
                <c:pt idx="95" c:formatCode="yyyy/m/d">
                  <c:v>43621</c:v>
                </c:pt>
                <c:pt idx="96" c:formatCode="yyyy/m/d">
                  <c:v>43622</c:v>
                </c:pt>
                <c:pt idx="97" c:formatCode="yyyy/m/d">
                  <c:v>43626</c:v>
                </c:pt>
                <c:pt idx="98" c:formatCode="yyyy/m/d">
                  <c:v>43627</c:v>
                </c:pt>
                <c:pt idx="99" c:formatCode="yyyy/m/d">
                  <c:v>43628</c:v>
                </c:pt>
                <c:pt idx="100" c:formatCode="yyyy/m/d">
                  <c:v>43629</c:v>
                </c:pt>
                <c:pt idx="101" c:formatCode="yyyy/m/d">
                  <c:v>43630</c:v>
                </c:pt>
                <c:pt idx="102" c:formatCode="yyyy/m/d">
                  <c:v>43633</c:v>
                </c:pt>
                <c:pt idx="103" c:formatCode="yyyy/m/d">
                  <c:v>43634</c:v>
                </c:pt>
                <c:pt idx="104" c:formatCode="yyyy/m/d">
                  <c:v>43635</c:v>
                </c:pt>
                <c:pt idx="105" c:formatCode="yyyy/m/d">
                  <c:v>43636</c:v>
                </c:pt>
                <c:pt idx="106" c:formatCode="yyyy/m/d">
                  <c:v>43637</c:v>
                </c:pt>
                <c:pt idx="107" c:formatCode="yyyy/m/d">
                  <c:v>43640</c:v>
                </c:pt>
                <c:pt idx="108" c:formatCode="yyyy/m/d">
                  <c:v>43641</c:v>
                </c:pt>
                <c:pt idx="109" c:formatCode="yyyy/m/d">
                  <c:v>43642</c:v>
                </c:pt>
                <c:pt idx="110" c:formatCode="yyyy/m/d">
                  <c:v>43643</c:v>
                </c:pt>
                <c:pt idx="111" c:formatCode="yyyy/m/d">
                  <c:v>43644</c:v>
                </c:pt>
                <c:pt idx="112" c:formatCode="yyyy/m/d">
                  <c:v>43647</c:v>
                </c:pt>
                <c:pt idx="113" c:formatCode="yyyy/m/d">
                  <c:v>43648</c:v>
                </c:pt>
                <c:pt idx="114" c:formatCode="yyyy/m/d">
                  <c:v>43649</c:v>
                </c:pt>
                <c:pt idx="115" c:formatCode="yyyy/m/d">
                  <c:v>43650</c:v>
                </c:pt>
                <c:pt idx="116" c:formatCode="yyyy/m/d">
                  <c:v>43651</c:v>
                </c:pt>
                <c:pt idx="117" c:formatCode="yyyy/m/d">
                  <c:v>43654</c:v>
                </c:pt>
                <c:pt idx="118" c:formatCode="yyyy/m/d">
                  <c:v>43655</c:v>
                </c:pt>
                <c:pt idx="119" c:formatCode="yyyy/m/d">
                  <c:v>43656</c:v>
                </c:pt>
                <c:pt idx="120" c:formatCode="yyyy/m/d">
                  <c:v>43657</c:v>
                </c:pt>
                <c:pt idx="121" c:formatCode="yyyy/m/d">
                  <c:v>43658</c:v>
                </c:pt>
                <c:pt idx="122" c:formatCode="yyyy/m/d">
                  <c:v>43661</c:v>
                </c:pt>
                <c:pt idx="123" c:formatCode="yyyy/m/d">
                  <c:v>43662</c:v>
                </c:pt>
                <c:pt idx="124" c:formatCode="yyyy/m/d">
                  <c:v>43663</c:v>
                </c:pt>
                <c:pt idx="125" c:formatCode="yyyy/m/d">
                  <c:v>43664</c:v>
                </c:pt>
                <c:pt idx="126" c:formatCode="yyyy/m/d">
                  <c:v>43665</c:v>
                </c:pt>
                <c:pt idx="127" c:formatCode="yyyy/m/d">
                  <c:v>43668</c:v>
                </c:pt>
                <c:pt idx="128" c:formatCode="yyyy/m/d">
                  <c:v>43669</c:v>
                </c:pt>
                <c:pt idx="129" c:formatCode="yyyy/m/d">
                  <c:v>43670</c:v>
                </c:pt>
                <c:pt idx="130" c:formatCode="yyyy/m/d">
                  <c:v>43671</c:v>
                </c:pt>
                <c:pt idx="131" c:formatCode="yyyy/m/d">
                  <c:v>43672</c:v>
                </c:pt>
                <c:pt idx="132" c:formatCode="yyyy/m/d">
                  <c:v>43675</c:v>
                </c:pt>
                <c:pt idx="133" c:formatCode="yyyy/m/d">
                  <c:v>43676</c:v>
                </c:pt>
                <c:pt idx="134" c:formatCode="yyyy/m/d">
                  <c:v>43677</c:v>
                </c:pt>
                <c:pt idx="135" c:formatCode="yyyy/m/d">
                  <c:v>43678</c:v>
                </c:pt>
                <c:pt idx="136" c:formatCode="yyyy/m/d">
                  <c:v>43679</c:v>
                </c:pt>
                <c:pt idx="137" c:formatCode="yyyy/m/d">
                  <c:v>43682</c:v>
                </c:pt>
                <c:pt idx="138" c:formatCode="yyyy/m/d">
                  <c:v>43683</c:v>
                </c:pt>
                <c:pt idx="139" c:formatCode="yyyy/m/d">
                  <c:v>43684</c:v>
                </c:pt>
                <c:pt idx="140" c:formatCode="yyyy/m/d">
                  <c:v>43685</c:v>
                </c:pt>
                <c:pt idx="141" c:formatCode="yyyy/m/d">
                  <c:v>43686</c:v>
                </c:pt>
                <c:pt idx="142" c:formatCode="yyyy/m/d">
                  <c:v>43689</c:v>
                </c:pt>
                <c:pt idx="143" c:formatCode="yyyy/m/d">
                  <c:v>43690</c:v>
                </c:pt>
                <c:pt idx="144" c:formatCode="yyyy/m/d">
                  <c:v>43691</c:v>
                </c:pt>
                <c:pt idx="145" c:formatCode="yyyy/m/d">
                  <c:v>43692</c:v>
                </c:pt>
                <c:pt idx="146" c:formatCode="yyyy/m/d">
                  <c:v>43693</c:v>
                </c:pt>
                <c:pt idx="147" c:formatCode="yyyy/m/d">
                  <c:v>43696</c:v>
                </c:pt>
                <c:pt idx="148" c:formatCode="yyyy/m/d">
                  <c:v>43697</c:v>
                </c:pt>
                <c:pt idx="149" c:formatCode="yyyy/m/d">
                  <c:v>43698</c:v>
                </c:pt>
                <c:pt idx="150" c:formatCode="yyyy/m/d">
                  <c:v>43699</c:v>
                </c:pt>
                <c:pt idx="151" c:formatCode="yyyy/m/d">
                  <c:v>43700</c:v>
                </c:pt>
                <c:pt idx="152" c:formatCode="yyyy/m/d">
                  <c:v>43704</c:v>
                </c:pt>
                <c:pt idx="153" c:formatCode="yyyy/m/d">
                  <c:v>43705</c:v>
                </c:pt>
                <c:pt idx="154" c:formatCode="yyyy/m/d">
                  <c:v>43706</c:v>
                </c:pt>
                <c:pt idx="155" c:formatCode="yyyy/m/d">
                  <c:v>43707</c:v>
                </c:pt>
                <c:pt idx="156" c:formatCode="yyyy/m/d">
                  <c:v>43710</c:v>
                </c:pt>
                <c:pt idx="157" c:formatCode="yyyy/m/d">
                  <c:v>43711</c:v>
                </c:pt>
                <c:pt idx="158" c:formatCode="yyyy/m/d">
                  <c:v>43712</c:v>
                </c:pt>
                <c:pt idx="159" c:formatCode="yyyy/m/d">
                  <c:v>43713</c:v>
                </c:pt>
                <c:pt idx="160" c:formatCode="yyyy/m/d">
                  <c:v>43714</c:v>
                </c:pt>
                <c:pt idx="161" c:formatCode="yyyy/m/d">
                  <c:v>43717</c:v>
                </c:pt>
                <c:pt idx="162" c:formatCode="yyyy/m/d">
                  <c:v>43718</c:v>
                </c:pt>
                <c:pt idx="163" c:formatCode="yyyy/m/d">
                  <c:v>43719</c:v>
                </c:pt>
                <c:pt idx="164" c:formatCode="yyyy/m/d">
                  <c:v>43720</c:v>
                </c:pt>
                <c:pt idx="165" c:formatCode="yyyy/m/d">
                  <c:v>43724</c:v>
                </c:pt>
                <c:pt idx="166" c:formatCode="yyyy/m/d">
                  <c:v>43725</c:v>
                </c:pt>
                <c:pt idx="167" c:formatCode="yyyy/m/d">
                  <c:v>43726</c:v>
                </c:pt>
                <c:pt idx="168" c:formatCode="yyyy/m/d">
                  <c:v>43727</c:v>
                </c:pt>
                <c:pt idx="169" c:formatCode="yyyy/m/d">
                  <c:v>43728</c:v>
                </c:pt>
                <c:pt idx="170" c:formatCode="yyyy/m/d">
                  <c:v>43731</c:v>
                </c:pt>
                <c:pt idx="171" c:formatCode="yyyy/m/d">
                  <c:v>43732</c:v>
                </c:pt>
                <c:pt idx="172" c:formatCode="yyyy/m/d">
                  <c:v>43733</c:v>
                </c:pt>
                <c:pt idx="173" c:formatCode="yyyy/m/d">
                  <c:v>43734</c:v>
                </c:pt>
                <c:pt idx="174" c:formatCode="yyyy/m/d">
                  <c:v>43735</c:v>
                </c:pt>
                <c:pt idx="175" c:formatCode="yyyy/m/d">
                  <c:v>43738</c:v>
                </c:pt>
                <c:pt idx="176" c:formatCode="yyyy/m/d">
                  <c:v>43746</c:v>
                </c:pt>
                <c:pt idx="177" c:formatCode="yyyy/m/d">
                  <c:v>43747</c:v>
                </c:pt>
                <c:pt idx="178" c:formatCode="yyyy/m/d">
                  <c:v>43748</c:v>
                </c:pt>
                <c:pt idx="179" c:formatCode="yyyy/m/d">
                  <c:v>43749</c:v>
                </c:pt>
                <c:pt idx="180" c:formatCode="yyyy/m/d">
                  <c:v>43752</c:v>
                </c:pt>
                <c:pt idx="181" c:formatCode="yyyy/m/d">
                  <c:v>43753</c:v>
                </c:pt>
                <c:pt idx="182" c:formatCode="yyyy/m/d">
                  <c:v>43754</c:v>
                </c:pt>
                <c:pt idx="183" c:formatCode="yyyy/m/d">
                  <c:v>43755</c:v>
                </c:pt>
                <c:pt idx="184" c:formatCode="yyyy/m/d">
                  <c:v>43756</c:v>
                </c:pt>
                <c:pt idx="185" c:formatCode="yyyy/m/d">
                  <c:v>43759</c:v>
                </c:pt>
                <c:pt idx="186" c:formatCode="yyyy/m/d">
                  <c:v>43760</c:v>
                </c:pt>
                <c:pt idx="187" c:formatCode="yyyy/m/d">
                  <c:v>43761</c:v>
                </c:pt>
                <c:pt idx="188" c:formatCode="yyyy/m/d">
                  <c:v>43762</c:v>
                </c:pt>
                <c:pt idx="189" c:formatCode="yyyy/m/d">
                  <c:v>43763</c:v>
                </c:pt>
                <c:pt idx="190" c:formatCode="yyyy/m/d">
                  <c:v>43766</c:v>
                </c:pt>
                <c:pt idx="191" c:formatCode="yyyy/m/d">
                  <c:v>43767</c:v>
                </c:pt>
                <c:pt idx="192" c:formatCode="yyyy/m/d">
                  <c:v>43768</c:v>
                </c:pt>
                <c:pt idx="193" c:formatCode="yyyy/m/d">
                  <c:v>43769</c:v>
                </c:pt>
                <c:pt idx="194" c:formatCode="yyyy/m/d">
                  <c:v>43770</c:v>
                </c:pt>
                <c:pt idx="195" c:formatCode="yyyy/m/d">
                  <c:v>43773</c:v>
                </c:pt>
                <c:pt idx="196" c:formatCode="yyyy/m/d">
                  <c:v>43774</c:v>
                </c:pt>
                <c:pt idx="197" c:formatCode="yyyy/m/d">
                  <c:v>43775</c:v>
                </c:pt>
                <c:pt idx="198" c:formatCode="yyyy/m/d">
                  <c:v>43776</c:v>
                </c:pt>
                <c:pt idx="199" c:formatCode="yyyy/m/d">
                  <c:v>43777</c:v>
                </c:pt>
                <c:pt idx="200" c:formatCode="yyyy/m/d">
                  <c:v>43780</c:v>
                </c:pt>
                <c:pt idx="201" c:formatCode="yyyy/m/d">
                  <c:v>43781</c:v>
                </c:pt>
                <c:pt idx="202" c:formatCode="yyyy/m/d">
                  <c:v>43782</c:v>
                </c:pt>
                <c:pt idx="203" c:formatCode="yyyy/m/d">
                  <c:v>43783</c:v>
                </c:pt>
                <c:pt idx="204" c:formatCode="yyyy/m/d">
                  <c:v>43784</c:v>
                </c:pt>
                <c:pt idx="205" c:formatCode="yyyy/m/d">
                  <c:v>43787</c:v>
                </c:pt>
                <c:pt idx="206" c:formatCode="yyyy/m/d">
                  <c:v>43788</c:v>
                </c:pt>
                <c:pt idx="207" c:formatCode="yyyy/m/d">
                  <c:v>43789</c:v>
                </c:pt>
                <c:pt idx="208" c:formatCode="yyyy/m/d">
                  <c:v>43790</c:v>
                </c:pt>
                <c:pt idx="209" c:formatCode="yyyy/m/d">
                  <c:v>43791</c:v>
                </c:pt>
                <c:pt idx="210" c:formatCode="yyyy/m/d">
                  <c:v>43794</c:v>
                </c:pt>
                <c:pt idx="211" c:formatCode="yyyy/m/d">
                  <c:v>43795</c:v>
                </c:pt>
                <c:pt idx="212" c:formatCode="yyyy/m/d">
                  <c:v>43796</c:v>
                </c:pt>
                <c:pt idx="213" c:formatCode="yyyy/m/d">
                  <c:v>43797</c:v>
                </c:pt>
                <c:pt idx="214" c:formatCode="yyyy/m/d">
                  <c:v>43798</c:v>
                </c:pt>
                <c:pt idx="215" c:formatCode="yyyy/m/d">
                  <c:v>43801</c:v>
                </c:pt>
                <c:pt idx="216" c:formatCode="yyyy/m/d">
                  <c:v>43802</c:v>
                </c:pt>
                <c:pt idx="217" c:formatCode="yyyy/m/d">
                  <c:v>43803</c:v>
                </c:pt>
                <c:pt idx="218" c:formatCode="yyyy/m/d">
                  <c:v>43804</c:v>
                </c:pt>
                <c:pt idx="219" c:formatCode="yyyy/m/d">
                  <c:v>43805</c:v>
                </c:pt>
                <c:pt idx="220" c:formatCode="yyyy/m/d">
                  <c:v>43808</c:v>
                </c:pt>
                <c:pt idx="221" c:formatCode="yyyy/m/d">
                  <c:v>43809</c:v>
                </c:pt>
                <c:pt idx="222" c:formatCode="yyyy/m/d">
                  <c:v>43810</c:v>
                </c:pt>
                <c:pt idx="223" c:formatCode="yyyy/m/d">
                  <c:v>43811</c:v>
                </c:pt>
                <c:pt idx="224" c:formatCode="yyyy/m/d">
                  <c:v>43812</c:v>
                </c:pt>
                <c:pt idx="225" c:formatCode="yyyy/m/d">
                  <c:v>43815</c:v>
                </c:pt>
                <c:pt idx="226" c:formatCode="yyyy/m/d">
                  <c:v>43816</c:v>
                </c:pt>
                <c:pt idx="227" c:formatCode="yyyy/m/d">
                  <c:v>43817</c:v>
                </c:pt>
                <c:pt idx="228" c:formatCode="yyyy/m/d">
                  <c:v>43818</c:v>
                </c:pt>
                <c:pt idx="229" c:formatCode="yyyy/m/d">
                  <c:v>43819</c:v>
                </c:pt>
                <c:pt idx="230" c:formatCode="yyyy/m/d">
                  <c:v>43822</c:v>
                </c:pt>
                <c:pt idx="231" c:formatCode="yyyy/m/d">
                  <c:v>43823</c:v>
                </c:pt>
                <c:pt idx="232" c:formatCode="yyyy/m/d">
                  <c:v>43824</c:v>
                </c:pt>
                <c:pt idx="233" c:formatCode="yyyy/m/d">
                  <c:v>43825</c:v>
                </c:pt>
                <c:pt idx="234" c:formatCode="yyyy/m/d">
                  <c:v>43826</c:v>
                </c:pt>
                <c:pt idx="235" c:formatCode="yyyy/m/d">
                  <c:v>43829</c:v>
                </c:pt>
                <c:pt idx="236" c:formatCode="yyyy/m/d">
                  <c:v>43830</c:v>
                </c:pt>
                <c:pt idx="237" c:formatCode="yyyy/m/d">
                  <c:v>43832</c:v>
                </c:pt>
                <c:pt idx="238" c:formatCode="yyyy/m/d">
                  <c:v>43833</c:v>
                </c:pt>
                <c:pt idx="239" c:formatCode="yyyy/m/d">
                  <c:v>43836</c:v>
                </c:pt>
                <c:pt idx="240" c:formatCode="yyyy/m/d">
                  <c:v>43837</c:v>
                </c:pt>
                <c:pt idx="241" c:formatCode="yyyy/m/d">
                  <c:v>43838</c:v>
                </c:pt>
                <c:pt idx="242" c:formatCode="yyyy/m/d">
                  <c:v>43839</c:v>
                </c:pt>
                <c:pt idx="243" c:formatCode="yyyy/m/d">
                  <c:v>43840</c:v>
                </c:pt>
                <c:pt idx="244" c:formatCode="yyyy/m/d">
                  <c:v>43843</c:v>
                </c:pt>
                <c:pt idx="245" c:formatCode="yyyy/m/d">
                  <c:v>43844</c:v>
                </c:pt>
                <c:pt idx="246" c:formatCode="yyyy/m/d">
                  <c:v>43845</c:v>
                </c:pt>
                <c:pt idx="247" c:formatCode="yyyy/m/d">
                  <c:v>43846</c:v>
                </c:pt>
                <c:pt idx="248" c:formatCode="yyyy/m/d">
                  <c:v>43847</c:v>
                </c:pt>
                <c:pt idx="249" c:formatCode="yyyy/m/d">
                  <c:v>43850</c:v>
                </c:pt>
                <c:pt idx="250" c:formatCode="yyyy/m/d">
                  <c:v>43851</c:v>
                </c:pt>
                <c:pt idx="251" c:formatCode="yyyy/m/d">
                  <c:v>43852</c:v>
                </c:pt>
                <c:pt idx="252" c:formatCode="yyyy/m/d">
                  <c:v>43864</c:v>
                </c:pt>
                <c:pt idx="253" c:formatCode="yyyy/m/d">
                  <c:v>43865</c:v>
                </c:pt>
                <c:pt idx="254" c:formatCode="yyyy/m/d">
                  <c:v>43866</c:v>
                </c:pt>
                <c:pt idx="255" c:formatCode="yyyy/m/d">
                  <c:v>43867</c:v>
                </c:pt>
                <c:pt idx="256" c:formatCode="yyyy/m/d">
                  <c:v>43868</c:v>
                </c:pt>
                <c:pt idx="257" c:formatCode="yyyy/m/d">
                  <c:v>43871</c:v>
                </c:pt>
                <c:pt idx="258" c:formatCode="yyyy/m/d">
                  <c:v>43872</c:v>
                </c:pt>
                <c:pt idx="259" c:formatCode="yyyy/m/d">
                  <c:v>43873</c:v>
                </c:pt>
                <c:pt idx="260" c:formatCode="yyyy/m/d">
                  <c:v>43874</c:v>
                </c:pt>
                <c:pt idx="261" c:formatCode="yyyy/m/d">
                  <c:v>43875</c:v>
                </c:pt>
                <c:pt idx="262" c:formatCode="yyyy/m/d">
                  <c:v>43878</c:v>
                </c:pt>
                <c:pt idx="263" c:formatCode="yyyy/m/d">
                  <c:v>43879</c:v>
                </c:pt>
                <c:pt idx="264" c:formatCode="yyyy/m/d">
                  <c:v>43880</c:v>
                </c:pt>
                <c:pt idx="265" c:formatCode="yyyy/m/d">
                  <c:v>43881</c:v>
                </c:pt>
                <c:pt idx="266" c:formatCode="yyyy/m/d">
                  <c:v>43882</c:v>
                </c:pt>
                <c:pt idx="267" c:formatCode="yyyy/m/d">
                  <c:v>43885</c:v>
                </c:pt>
                <c:pt idx="268" c:formatCode="yyyy/m/d">
                  <c:v>43886</c:v>
                </c:pt>
                <c:pt idx="269" c:formatCode="yyyy/m/d">
                  <c:v>43887</c:v>
                </c:pt>
                <c:pt idx="270" c:formatCode="yyyy/m/d">
                  <c:v>43888</c:v>
                </c:pt>
                <c:pt idx="271" c:formatCode="yyyy/m/d">
                  <c:v>43889</c:v>
                </c:pt>
                <c:pt idx="272" c:formatCode="yyyy/m/d">
                  <c:v>43892</c:v>
                </c:pt>
                <c:pt idx="273" c:formatCode="yyyy/m/d">
                  <c:v>43893</c:v>
                </c:pt>
                <c:pt idx="274" c:formatCode="yyyy/m/d">
                  <c:v>43894</c:v>
                </c:pt>
                <c:pt idx="275" c:formatCode="yyyy/m/d">
                  <c:v>43895</c:v>
                </c:pt>
                <c:pt idx="276" c:formatCode="yyyy/m/d">
                  <c:v>43896</c:v>
                </c:pt>
                <c:pt idx="277" c:formatCode="yyyy/m/d">
                  <c:v>43899</c:v>
                </c:pt>
                <c:pt idx="278" c:formatCode="yyyy/m/d">
                  <c:v>43900</c:v>
                </c:pt>
                <c:pt idx="279" c:formatCode="yyyy/m/d">
                  <c:v>43901</c:v>
                </c:pt>
                <c:pt idx="280" c:formatCode="yyyy/m/d">
                  <c:v>43902</c:v>
                </c:pt>
                <c:pt idx="281" c:formatCode="yyyy/m/d">
                  <c:v>43903</c:v>
                </c:pt>
                <c:pt idx="282" c:formatCode="yyyy/m/d">
                  <c:v>43906</c:v>
                </c:pt>
                <c:pt idx="283" c:formatCode="yyyy/m/d">
                  <c:v>43907</c:v>
                </c:pt>
                <c:pt idx="284" c:formatCode="yyyy/m/d">
                  <c:v>43908</c:v>
                </c:pt>
                <c:pt idx="285" c:formatCode="yyyy/m/d">
                  <c:v>43909</c:v>
                </c:pt>
                <c:pt idx="286" c:formatCode="yyyy/m/d">
                  <c:v>43910</c:v>
                </c:pt>
                <c:pt idx="287" c:formatCode="yyyy/m/d">
                  <c:v>43913</c:v>
                </c:pt>
                <c:pt idx="288" c:formatCode="yyyy/m/d">
                  <c:v>43914</c:v>
                </c:pt>
                <c:pt idx="289" c:formatCode="yyyy/m/d">
                  <c:v>43915</c:v>
                </c:pt>
                <c:pt idx="290" c:formatCode="yyyy/m/d">
                  <c:v>43916</c:v>
                </c:pt>
                <c:pt idx="291" c:formatCode="yyyy/m/d">
                  <c:v>43917</c:v>
                </c:pt>
                <c:pt idx="292" c:formatCode="yyyy/m/d">
                  <c:v>43920</c:v>
                </c:pt>
                <c:pt idx="293" c:formatCode="yyyy/m/d">
                  <c:v>43921</c:v>
                </c:pt>
                <c:pt idx="294" c:formatCode="yyyy/m/d">
                  <c:v>43922</c:v>
                </c:pt>
                <c:pt idx="295" c:formatCode="yyyy/m/d">
                  <c:v>43923</c:v>
                </c:pt>
                <c:pt idx="296" c:formatCode="yyyy/m/d">
                  <c:v>43924</c:v>
                </c:pt>
                <c:pt idx="297" c:formatCode="yyyy/m/d">
                  <c:v>43928</c:v>
                </c:pt>
                <c:pt idx="298" c:formatCode="yyyy/m/d">
                  <c:v>43929</c:v>
                </c:pt>
                <c:pt idx="299" c:formatCode="yyyy/m/d">
                  <c:v>43930</c:v>
                </c:pt>
                <c:pt idx="300" c:formatCode="yyyy/m/d">
                  <c:v>43935</c:v>
                </c:pt>
                <c:pt idx="301" c:formatCode="yyyy/m/d">
                  <c:v>43936</c:v>
                </c:pt>
                <c:pt idx="302" c:formatCode="yyyy/m/d">
                  <c:v>43937</c:v>
                </c:pt>
                <c:pt idx="303" c:formatCode="yyyy/m/d">
                  <c:v>43938</c:v>
                </c:pt>
                <c:pt idx="304" c:formatCode="yyyy/m/d">
                  <c:v>43941</c:v>
                </c:pt>
                <c:pt idx="305" c:formatCode="yyyy/m/d">
                  <c:v>43942</c:v>
                </c:pt>
                <c:pt idx="306" c:formatCode="yyyy/m/d">
                  <c:v>43943</c:v>
                </c:pt>
                <c:pt idx="307" c:formatCode="yyyy/m/d">
                  <c:v>43944</c:v>
                </c:pt>
                <c:pt idx="308" c:formatCode="yyyy/m/d">
                  <c:v>43945</c:v>
                </c:pt>
                <c:pt idx="309" c:formatCode="yyyy/m/d">
                  <c:v>43948</c:v>
                </c:pt>
                <c:pt idx="310" c:formatCode="yyyy/m/d">
                  <c:v>43949</c:v>
                </c:pt>
                <c:pt idx="311" c:formatCode="yyyy/m/d">
                  <c:v>43950</c:v>
                </c:pt>
                <c:pt idx="312" c:formatCode="yyyy/m/d">
                  <c:v>43951</c:v>
                </c:pt>
                <c:pt idx="313" c:formatCode="yyyy/m/d">
                  <c:v>43957</c:v>
                </c:pt>
                <c:pt idx="314" c:formatCode="yyyy/m/d">
                  <c:v>43958</c:v>
                </c:pt>
              </c:numCache>
            </c:numRef>
          </c:cat>
          <c:val>
            <c:numRef>
              <c:f>'[锌锭进口盈亏表(含税+免税).xlsx]含税'!$M$3:$M$801</c:f>
              <c:numCache>
                <c:formatCode>0.00_ </c:formatCode>
                <c:ptCount val="315"/>
                <c:pt idx="0">
                  <c:v>8.58684450579083</c:v>
                </c:pt>
                <c:pt idx="1">
                  <c:v>8.6287461974444</c:v>
                </c:pt>
                <c:pt idx="2">
                  <c:v>8.60296572701995</c:v>
                </c:pt>
                <c:pt idx="3">
                  <c:v>8.56597192996622</c:v>
                </c:pt>
                <c:pt idx="4">
                  <c:v>8.54560104485323</c:v>
                </c:pt>
                <c:pt idx="5">
                  <c:v>8.53196364062819</c:v>
                </c:pt>
                <c:pt idx="6">
                  <c:v>8.515428165007</c:v>
                </c:pt>
                <c:pt idx="7">
                  <c:v>8.46787744859152</c:v>
                </c:pt>
                <c:pt idx="8">
                  <c:v>8.5504739177858</c:v>
                </c:pt>
                <c:pt idx="9">
                  <c:v>8.55098712970476</c:v>
                </c:pt>
                <c:pt idx="10">
                  <c:v>8.57766092084228</c:v>
                </c:pt>
                <c:pt idx="11">
                  <c:v>8.54919134004401</c:v>
                </c:pt>
                <c:pt idx="12">
                  <c:v>8.54321168849151</c:v>
                </c:pt>
                <c:pt idx="13">
                  <c:v>8.53061507902269</c:v>
                </c:pt>
                <c:pt idx="14">
                  <c:v>8.54695303613105</c:v>
                </c:pt>
                <c:pt idx="15">
                  <c:v>8.53618967589468</c:v>
                </c:pt>
                <c:pt idx="16">
                  <c:v>8.52134627885343</c:v>
                </c:pt>
                <c:pt idx="17">
                  <c:v>8.47710947075988</c:v>
                </c:pt>
                <c:pt idx="18">
                  <c:v>8.4116377837479</c:v>
                </c:pt>
                <c:pt idx="19">
                  <c:v>8.43465514942149</c:v>
                </c:pt>
                <c:pt idx="20">
                  <c:v>8.40407056777194</c:v>
                </c:pt>
                <c:pt idx="21">
                  <c:v>8.47110730818233</c:v>
                </c:pt>
                <c:pt idx="22">
                  <c:v>8.45445334229196</c:v>
                </c:pt>
                <c:pt idx="23">
                  <c:v>8.42845556370633</c:v>
                </c:pt>
                <c:pt idx="24">
                  <c:v>8.442002343439</c:v>
                </c:pt>
                <c:pt idx="25">
                  <c:v>8.45812189993427</c:v>
                </c:pt>
                <c:pt idx="26">
                  <c:v>8.41893810161957</c:v>
                </c:pt>
                <c:pt idx="27">
                  <c:v>8.43566843538287</c:v>
                </c:pt>
                <c:pt idx="28">
                  <c:v>8.35915227682445</c:v>
                </c:pt>
                <c:pt idx="29">
                  <c:v>8.34730789252353</c:v>
                </c:pt>
                <c:pt idx="30">
                  <c:v>8.36653196412409</c:v>
                </c:pt>
                <c:pt idx="31">
                  <c:v>8.30761162332906</c:v>
                </c:pt>
                <c:pt idx="32">
                  <c:v>8.30953814674993</c:v>
                </c:pt>
                <c:pt idx="33">
                  <c:v>8.27799808948783</c:v>
                </c:pt>
                <c:pt idx="34">
                  <c:v>8.26369862913035</c:v>
                </c:pt>
                <c:pt idx="35">
                  <c:v>8.28488573660147</c:v>
                </c:pt>
                <c:pt idx="36">
                  <c:v>8.28442526088659</c:v>
                </c:pt>
                <c:pt idx="37">
                  <c:v>8.29457911442534</c:v>
                </c:pt>
                <c:pt idx="38">
                  <c:v>8.30921067039484</c:v>
                </c:pt>
                <c:pt idx="39">
                  <c:v>8.30160963306217</c:v>
                </c:pt>
                <c:pt idx="40">
                  <c:v>8.32766378541142</c:v>
                </c:pt>
                <c:pt idx="41">
                  <c:v>8.33064075737407</c:v>
                </c:pt>
                <c:pt idx="42">
                  <c:v>8.3070233025551</c:v>
                </c:pt>
                <c:pt idx="43">
                  <c:v>8.28872916318</c:v>
                </c:pt>
                <c:pt idx="44">
                  <c:v>8.28933998890358</c:v>
                </c:pt>
                <c:pt idx="45">
                  <c:v>8.29546767770656</c:v>
                </c:pt>
                <c:pt idx="46">
                  <c:v>8.29664874533191</c:v>
                </c:pt>
                <c:pt idx="47">
                  <c:v>8.30255121650906</c:v>
                </c:pt>
                <c:pt idx="48">
                  <c:v>8.29549370081855</c:v>
                </c:pt>
                <c:pt idx="49">
                  <c:v>8.24840760781561</c:v>
                </c:pt>
                <c:pt idx="50">
                  <c:v>8.27523541318904</c:v>
                </c:pt>
                <c:pt idx="51">
                  <c:v>8.29739972450387</c:v>
                </c:pt>
                <c:pt idx="52">
                  <c:v>8.2872760875561</c:v>
                </c:pt>
                <c:pt idx="53">
                  <c:v>8.29415871330472</c:v>
                </c:pt>
                <c:pt idx="54">
                  <c:v>8.31506975694407</c:v>
                </c:pt>
                <c:pt idx="55">
                  <c:v>8.30657596116465</c:v>
                </c:pt>
                <c:pt idx="56">
                  <c:v>8.05147925523794</c:v>
                </c:pt>
                <c:pt idx="57">
                  <c:v>8.07615585337838</c:v>
                </c:pt>
                <c:pt idx="58">
                  <c:v>8.07062892055896</c:v>
                </c:pt>
                <c:pt idx="59">
                  <c:v>8.06384174324437</c:v>
                </c:pt>
                <c:pt idx="60">
                  <c:v>8.06653516977443</c:v>
                </c:pt>
                <c:pt idx="61">
                  <c:v>8.07411653930734</c:v>
                </c:pt>
                <c:pt idx="62">
                  <c:v>8.07903953186484</c:v>
                </c:pt>
                <c:pt idx="63">
                  <c:v>8.07144355742386</c:v>
                </c:pt>
                <c:pt idx="64">
                  <c:v>8.08136192426922</c:v>
                </c:pt>
                <c:pt idx="65">
                  <c:v>8.0520507402649</c:v>
                </c:pt>
                <c:pt idx="66">
                  <c:v>8.05972292811289</c:v>
                </c:pt>
                <c:pt idx="67">
                  <c:v>8.06200682783505</c:v>
                </c:pt>
                <c:pt idx="68">
                  <c:v>8.04549777093674</c:v>
                </c:pt>
                <c:pt idx="69">
                  <c:v>8.05866464476429</c:v>
                </c:pt>
                <c:pt idx="70">
                  <c:v>8.06500600397513</c:v>
                </c:pt>
                <c:pt idx="71">
                  <c:v>8.07431972141193</c:v>
                </c:pt>
                <c:pt idx="72">
                  <c:v>8.09110841828411</c:v>
                </c:pt>
                <c:pt idx="73">
                  <c:v>8.10107060942496</c:v>
                </c:pt>
                <c:pt idx="74">
                  <c:v>8.09777812059313</c:v>
                </c:pt>
                <c:pt idx="75">
                  <c:v>8.09917034763066</c:v>
                </c:pt>
                <c:pt idx="76">
                  <c:v>8.10502341668951</c:v>
                </c:pt>
                <c:pt idx="77">
                  <c:v>8.16503184561957</c:v>
                </c:pt>
                <c:pt idx="78">
                  <c:v>8.22054351194013</c:v>
                </c:pt>
                <c:pt idx="79">
                  <c:v>8.24105525711951</c:v>
                </c:pt>
                <c:pt idx="80">
                  <c:v>8.30455346270472</c:v>
                </c:pt>
                <c:pt idx="81">
                  <c:v>8.31302527962617</c:v>
                </c:pt>
                <c:pt idx="82">
                  <c:v>8.31977521149657</c:v>
                </c:pt>
                <c:pt idx="83">
                  <c:v>8.32732728642637</c:v>
                </c:pt>
                <c:pt idx="84">
                  <c:v>8.34978813757001</c:v>
                </c:pt>
                <c:pt idx="85">
                  <c:v>8.36304271053724</c:v>
                </c:pt>
                <c:pt idx="86">
                  <c:v>8.35245366242926</c:v>
                </c:pt>
                <c:pt idx="87">
                  <c:v>8.36069494364939</c:v>
                </c:pt>
                <c:pt idx="88">
                  <c:v>8.37420882647827</c:v>
                </c:pt>
                <c:pt idx="89">
                  <c:v>8.36751876299888</c:v>
                </c:pt>
                <c:pt idx="90">
                  <c:v>8.35824423268365</c:v>
                </c:pt>
                <c:pt idx="91">
                  <c:v>8.35476757413506</c:v>
                </c:pt>
                <c:pt idx="92">
                  <c:v>8.36248196616719</c:v>
                </c:pt>
                <c:pt idx="93">
                  <c:v>8.34908030011447</c:v>
                </c:pt>
                <c:pt idx="94">
                  <c:v>8.36602999479831</c:v>
                </c:pt>
                <c:pt idx="95">
                  <c:v>8.37398194161635</c:v>
                </c:pt>
                <c:pt idx="96">
                  <c:v>8.37802018645511</c:v>
                </c:pt>
                <c:pt idx="97">
                  <c:v>8.39930968313023</c:v>
                </c:pt>
                <c:pt idx="98">
                  <c:v>8.3673260829434</c:v>
                </c:pt>
                <c:pt idx="99">
                  <c:v>8.36418486190378</c:v>
                </c:pt>
                <c:pt idx="100">
                  <c:v>8.37355217076747</c:v>
                </c:pt>
                <c:pt idx="101">
                  <c:v>8.39034665655735</c:v>
                </c:pt>
                <c:pt idx="102">
                  <c:v>8.38390991727131</c:v>
                </c:pt>
                <c:pt idx="103">
                  <c:v>8.38611459049728</c:v>
                </c:pt>
                <c:pt idx="104">
                  <c:v>8.34996144790097</c:v>
                </c:pt>
                <c:pt idx="105">
                  <c:v>8.32842171583511</c:v>
                </c:pt>
                <c:pt idx="106">
                  <c:v>8.29487987146138</c:v>
                </c:pt>
                <c:pt idx="107">
                  <c:v>8.31881722689655</c:v>
                </c:pt>
                <c:pt idx="108">
                  <c:v>8.16671517809014</c:v>
                </c:pt>
                <c:pt idx="109">
                  <c:v>8.17312806100928</c:v>
                </c:pt>
                <c:pt idx="110">
                  <c:v>8.1638409947145</c:v>
                </c:pt>
                <c:pt idx="111">
                  <c:v>8.16545980561879</c:v>
                </c:pt>
                <c:pt idx="112">
                  <c:v>8.12072997991665</c:v>
                </c:pt>
                <c:pt idx="113">
                  <c:v>8.1629747555001</c:v>
                </c:pt>
                <c:pt idx="114">
                  <c:v>8.18282311150929</c:v>
                </c:pt>
                <c:pt idx="115">
                  <c:v>8.17652534513108</c:v>
                </c:pt>
                <c:pt idx="116">
                  <c:v>8.2212619636775</c:v>
                </c:pt>
                <c:pt idx="117">
                  <c:v>8.24417424091362</c:v>
                </c:pt>
                <c:pt idx="118">
                  <c:v>8.2416546389074</c:v>
                </c:pt>
                <c:pt idx="119">
                  <c:v>8.24092860132867</c:v>
                </c:pt>
                <c:pt idx="120">
                  <c:v>8.17372885017905</c:v>
                </c:pt>
                <c:pt idx="121">
                  <c:v>8.18146828221296</c:v>
                </c:pt>
                <c:pt idx="122">
                  <c:v>8.1794272815488</c:v>
                </c:pt>
                <c:pt idx="123">
                  <c:v>8.17470876836066</c:v>
                </c:pt>
                <c:pt idx="124">
                  <c:v>8.18195492796255</c:v>
                </c:pt>
                <c:pt idx="125">
                  <c:v>8.17412485387351</c:v>
                </c:pt>
                <c:pt idx="126">
                  <c:v>8.17178919572934</c:v>
                </c:pt>
                <c:pt idx="127">
                  <c:v>8.18556140583593</c:v>
                </c:pt>
                <c:pt idx="128">
                  <c:v>8.18921839709038</c:v>
                </c:pt>
                <c:pt idx="129">
                  <c:v>8.18661245100164</c:v>
                </c:pt>
                <c:pt idx="130">
                  <c:v>8.17623244393791</c:v>
                </c:pt>
                <c:pt idx="131">
                  <c:v>8.17698875105155</c:v>
                </c:pt>
                <c:pt idx="132">
                  <c:v>8.19069450955239</c:v>
                </c:pt>
                <c:pt idx="133">
                  <c:v>8.18602252112112</c:v>
                </c:pt>
                <c:pt idx="134">
                  <c:v>8.19422016294106</c:v>
                </c:pt>
                <c:pt idx="135">
                  <c:v>8.2204486756493</c:v>
                </c:pt>
                <c:pt idx="136">
                  <c:v>8.27954855716838</c:v>
                </c:pt>
                <c:pt idx="137">
                  <c:v>8.43675806607227</c:v>
                </c:pt>
                <c:pt idx="138">
                  <c:v>8.43636517911417</c:v>
                </c:pt>
                <c:pt idx="139">
                  <c:v>8.43800749237846</c:v>
                </c:pt>
                <c:pt idx="140">
                  <c:v>8.4322834581074</c:v>
                </c:pt>
                <c:pt idx="141">
                  <c:v>8.43883775267277</c:v>
                </c:pt>
                <c:pt idx="142">
                  <c:v>8.46391235565898</c:v>
                </c:pt>
                <c:pt idx="143">
                  <c:v>8.4645514941761</c:v>
                </c:pt>
                <c:pt idx="144">
                  <c:v>8.39455094090712</c:v>
                </c:pt>
                <c:pt idx="145">
                  <c:v>8.40468121517294</c:v>
                </c:pt>
                <c:pt idx="146">
                  <c:v>8.41397145206824</c:v>
                </c:pt>
                <c:pt idx="147">
                  <c:v>8.41375884093523</c:v>
                </c:pt>
                <c:pt idx="148">
                  <c:v>8.43753303576649</c:v>
                </c:pt>
                <c:pt idx="149">
                  <c:v>8.426059087532</c:v>
                </c:pt>
                <c:pt idx="150">
                  <c:v>8.44458162357237</c:v>
                </c:pt>
                <c:pt idx="151">
                  <c:v>8.47293813611297</c:v>
                </c:pt>
                <c:pt idx="152">
                  <c:v>8.55436535138023</c:v>
                </c:pt>
                <c:pt idx="153">
                  <c:v>8.54628473923051</c:v>
                </c:pt>
                <c:pt idx="154">
                  <c:v>8.55494352973899</c:v>
                </c:pt>
                <c:pt idx="155">
                  <c:v>8.53659387482407</c:v>
                </c:pt>
                <c:pt idx="156">
                  <c:v>8.55422853027753</c:v>
                </c:pt>
                <c:pt idx="157">
                  <c:v>8.57336555794326</c:v>
                </c:pt>
                <c:pt idx="158">
                  <c:v>8.55523652804309</c:v>
                </c:pt>
                <c:pt idx="159">
                  <c:v>8.49690112791398</c:v>
                </c:pt>
                <c:pt idx="160">
                  <c:v>8.51202372771177</c:v>
                </c:pt>
                <c:pt idx="161">
                  <c:v>8.4936837466945</c:v>
                </c:pt>
                <c:pt idx="162">
                  <c:v>8.47758481571768</c:v>
                </c:pt>
                <c:pt idx="163">
                  <c:v>8.48090020470199</c:v>
                </c:pt>
                <c:pt idx="164">
                  <c:v>8.44573818326271</c:v>
                </c:pt>
                <c:pt idx="165">
                  <c:v>8.43362310557287</c:v>
                </c:pt>
                <c:pt idx="166">
                  <c:v>8.44980040591238</c:v>
                </c:pt>
                <c:pt idx="167">
                  <c:v>8.46068688947503</c:v>
                </c:pt>
                <c:pt idx="168">
                  <c:v>8.48378786921328</c:v>
                </c:pt>
                <c:pt idx="169">
                  <c:v>8.45887400417062</c:v>
                </c:pt>
                <c:pt idx="170">
                  <c:v>8.49394594913119</c:v>
                </c:pt>
                <c:pt idx="171">
                  <c:v>8.49480264636619</c:v>
                </c:pt>
                <c:pt idx="172">
                  <c:v>8.50019967634345</c:v>
                </c:pt>
                <c:pt idx="173">
                  <c:v>8.51089064825936</c:v>
                </c:pt>
                <c:pt idx="174">
                  <c:v>8.51052889040581</c:v>
                </c:pt>
                <c:pt idx="175">
                  <c:v>8.49651394528541</c:v>
                </c:pt>
                <c:pt idx="176">
                  <c:v>8.50813923875242</c:v>
                </c:pt>
                <c:pt idx="177">
                  <c:v>8.54363049525086</c:v>
                </c:pt>
                <c:pt idx="178">
                  <c:v>8.49250800798128</c:v>
                </c:pt>
                <c:pt idx="179">
                  <c:v>8.46192743232239</c:v>
                </c:pt>
                <c:pt idx="180">
                  <c:v>8.4233753250921</c:v>
                </c:pt>
                <c:pt idx="181">
                  <c:v>8.42757076225906</c:v>
                </c:pt>
                <c:pt idx="182">
                  <c:v>8.46085756688173</c:v>
                </c:pt>
                <c:pt idx="183">
                  <c:v>8.46514619210139</c:v>
                </c:pt>
                <c:pt idx="184">
                  <c:v>8.43113043322489</c:v>
                </c:pt>
                <c:pt idx="185">
                  <c:v>8.41528250346092</c:v>
                </c:pt>
                <c:pt idx="186">
                  <c:v>8.42098779974745</c:v>
                </c:pt>
                <c:pt idx="187">
                  <c:v>8.43450382553453</c:v>
                </c:pt>
                <c:pt idx="188">
                  <c:v>8.40606678658969</c:v>
                </c:pt>
                <c:pt idx="189">
                  <c:v>8.41720668854715</c:v>
                </c:pt>
                <c:pt idx="190">
                  <c:v>8.39135551658537</c:v>
                </c:pt>
                <c:pt idx="191">
                  <c:v>8.39233500786474</c:v>
                </c:pt>
                <c:pt idx="192">
                  <c:v>8.3994047896325</c:v>
                </c:pt>
                <c:pt idx="193">
                  <c:v>8.3765835333899</c:v>
                </c:pt>
                <c:pt idx="194">
                  <c:v>8.3797139948621</c:v>
                </c:pt>
                <c:pt idx="195">
                  <c:v>8.35182709677494</c:v>
                </c:pt>
                <c:pt idx="196">
                  <c:v>8.34966464990217</c:v>
                </c:pt>
                <c:pt idx="197">
                  <c:v>8.3244247804979</c:v>
                </c:pt>
                <c:pt idx="198">
                  <c:v>8.27751419920501</c:v>
                </c:pt>
                <c:pt idx="199">
                  <c:v>8.23262829164757</c:v>
                </c:pt>
                <c:pt idx="200">
                  <c:v>8.27842915298949</c:v>
                </c:pt>
                <c:pt idx="201">
                  <c:v>8.27764771562992</c:v>
                </c:pt>
                <c:pt idx="202">
                  <c:v>8.30228442856457</c:v>
                </c:pt>
                <c:pt idx="203">
                  <c:v>8.30873603073171</c:v>
                </c:pt>
                <c:pt idx="204">
                  <c:v>8.28724639300736</c:v>
                </c:pt>
                <c:pt idx="205">
                  <c:v>8.30035609324336</c:v>
                </c:pt>
                <c:pt idx="206">
                  <c:v>8.32605745916244</c:v>
                </c:pt>
                <c:pt idx="207">
                  <c:v>8.34798744704641</c:v>
                </c:pt>
                <c:pt idx="208">
                  <c:v>8.36420935633112</c:v>
                </c:pt>
                <c:pt idx="209">
                  <c:v>8.35084068282557</c:v>
                </c:pt>
                <c:pt idx="210">
                  <c:v>8.35331516115765</c:v>
                </c:pt>
                <c:pt idx="211">
                  <c:v>8.34705491074282</c:v>
                </c:pt>
                <c:pt idx="212">
                  <c:v>8.34148900354062</c:v>
                </c:pt>
                <c:pt idx="213">
                  <c:v>8.34432237619579</c:v>
                </c:pt>
                <c:pt idx="214">
                  <c:v>8.35633983502164</c:v>
                </c:pt>
                <c:pt idx="215">
                  <c:v>8.35218505802469</c:v>
                </c:pt>
                <c:pt idx="216">
                  <c:v>8.37312987793893</c:v>
                </c:pt>
                <c:pt idx="217">
                  <c:v>8.41061804744395</c:v>
                </c:pt>
                <c:pt idx="218">
                  <c:v>8.39177542293389</c:v>
                </c:pt>
                <c:pt idx="219">
                  <c:v>8.38380634852062</c:v>
                </c:pt>
                <c:pt idx="220">
                  <c:v>8.36765208678968</c:v>
                </c:pt>
                <c:pt idx="221">
                  <c:v>8.36839814453735</c:v>
                </c:pt>
                <c:pt idx="222">
                  <c:v>8.37179819345356</c:v>
                </c:pt>
                <c:pt idx="223">
                  <c:v>8.35882704565032</c:v>
                </c:pt>
                <c:pt idx="224">
                  <c:v>8.28938459047409</c:v>
                </c:pt>
                <c:pt idx="225">
                  <c:v>8.31764612176432</c:v>
                </c:pt>
                <c:pt idx="226">
                  <c:v>8.31055970857764</c:v>
                </c:pt>
                <c:pt idx="227">
                  <c:v>8.32524565765378</c:v>
                </c:pt>
                <c:pt idx="228">
                  <c:v>8.31522237188891</c:v>
                </c:pt>
                <c:pt idx="229">
                  <c:v>8.32204588410628</c:v>
                </c:pt>
                <c:pt idx="230">
                  <c:v>8.32029793273154</c:v>
                </c:pt>
                <c:pt idx="231">
                  <c:v>8.33136315531629</c:v>
                </c:pt>
                <c:pt idx="232">
                  <c:v>8.32064269598996</c:v>
                </c:pt>
                <c:pt idx="233">
                  <c:v>8.31202021310631</c:v>
                </c:pt>
                <c:pt idx="234">
                  <c:v>8.31556369922288</c:v>
                </c:pt>
                <c:pt idx="235">
                  <c:v>8.29694533819068</c:v>
                </c:pt>
                <c:pt idx="236">
                  <c:v>8.28964154759209</c:v>
                </c:pt>
                <c:pt idx="237">
                  <c:v>8.27601508071553</c:v>
                </c:pt>
                <c:pt idx="238">
                  <c:v>8.27414255151023</c:v>
                </c:pt>
                <c:pt idx="239">
                  <c:v>8.27495634707017</c:v>
                </c:pt>
                <c:pt idx="240">
                  <c:v>8.27112095500861</c:v>
                </c:pt>
                <c:pt idx="241">
                  <c:v>8.2447007713694</c:v>
                </c:pt>
                <c:pt idx="242">
                  <c:v>8.21474385670544</c:v>
                </c:pt>
                <c:pt idx="243">
                  <c:v>8.22668207167494</c:v>
                </c:pt>
                <c:pt idx="244">
                  <c:v>8.18923145137436</c:v>
                </c:pt>
                <c:pt idx="245">
                  <c:v>8.15405849697824</c:v>
                </c:pt>
                <c:pt idx="246">
                  <c:v>8.185471649653</c:v>
                </c:pt>
                <c:pt idx="247">
                  <c:v>8.17328437896053</c:v>
                </c:pt>
                <c:pt idx="248">
                  <c:v>8.14650760980295</c:v>
                </c:pt>
                <c:pt idx="249">
                  <c:v>8.13661375832225</c:v>
                </c:pt>
                <c:pt idx="250">
                  <c:v>8.17797783682429</c:v>
                </c:pt>
                <c:pt idx="251">
                  <c:v>8.17996094601338</c:v>
                </c:pt>
                <c:pt idx="252">
                  <c:v>8.33514102411451</c:v>
                </c:pt>
                <c:pt idx="253">
                  <c:v>8.3335135432972</c:v>
                </c:pt>
                <c:pt idx="254">
                  <c:v>8.33843052571897</c:v>
                </c:pt>
                <c:pt idx="255">
                  <c:v>8.30041189260271</c:v>
                </c:pt>
                <c:pt idx="256">
                  <c:v>8.31218140556968</c:v>
                </c:pt>
                <c:pt idx="257">
                  <c:v>8.33272770383199</c:v>
                </c:pt>
                <c:pt idx="258">
                  <c:v>8.31576765912078</c:v>
                </c:pt>
                <c:pt idx="259">
                  <c:v>8.29463198890433</c:v>
                </c:pt>
                <c:pt idx="260">
                  <c:v>8.32026569229447</c:v>
                </c:pt>
                <c:pt idx="261">
                  <c:v>8.31910950340843</c:v>
                </c:pt>
                <c:pt idx="262">
                  <c:v>8.31042581541594</c:v>
                </c:pt>
                <c:pt idx="263">
                  <c:v>8.34259894539304</c:v>
                </c:pt>
                <c:pt idx="264">
                  <c:v>8.3509840643899</c:v>
                </c:pt>
                <c:pt idx="265">
                  <c:v>8.37739861540579</c:v>
                </c:pt>
                <c:pt idx="266">
                  <c:v>8.40474286500534</c:v>
                </c:pt>
                <c:pt idx="267">
                  <c:v>8.41061542844358</c:v>
                </c:pt>
                <c:pt idx="268">
                  <c:v>8.38533040302784</c:v>
                </c:pt>
                <c:pt idx="269">
                  <c:v>8.38951240739852</c:v>
                </c:pt>
                <c:pt idx="270">
                  <c:v>8.39141990596556</c:v>
                </c:pt>
                <c:pt idx="271">
                  <c:v>8.37987325238024</c:v>
                </c:pt>
                <c:pt idx="272">
                  <c:v>8.32503176677147</c:v>
                </c:pt>
                <c:pt idx="273">
                  <c:v>8.32609308864298</c:v>
                </c:pt>
                <c:pt idx="274">
                  <c:v>8.28671876931448</c:v>
                </c:pt>
                <c:pt idx="275">
                  <c:v>8.06237753639435</c:v>
                </c:pt>
                <c:pt idx="276">
                  <c:v>8.32155191519546</c:v>
                </c:pt>
                <c:pt idx="277">
                  <c:v>8.2985077711581</c:v>
                </c:pt>
                <c:pt idx="278">
                  <c:v>8.31074896859357</c:v>
                </c:pt>
                <c:pt idx="279">
                  <c:v>8.32434059860544</c:v>
                </c:pt>
                <c:pt idx="280">
                  <c:v>8.35399971712902</c:v>
                </c:pt>
                <c:pt idx="281">
                  <c:v>8.40612113320865</c:v>
                </c:pt>
                <c:pt idx="282">
                  <c:v>8.38369582355465</c:v>
                </c:pt>
                <c:pt idx="283">
                  <c:v>8.38348722587142</c:v>
                </c:pt>
                <c:pt idx="284">
                  <c:v>8.41312955583014</c:v>
                </c:pt>
                <c:pt idx="285">
                  <c:v>8.54215426024404</c:v>
                </c:pt>
                <c:pt idx="286">
                  <c:v>8.52586087718172</c:v>
                </c:pt>
                <c:pt idx="287">
                  <c:v>8.55103287226833</c:v>
                </c:pt>
                <c:pt idx="288">
                  <c:v>8.51509387378815</c:v>
                </c:pt>
                <c:pt idx="289">
                  <c:v>8.49306315706394</c:v>
                </c:pt>
                <c:pt idx="290">
                  <c:v>8.5530663061326</c:v>
                </c:pt>
                <c:pt idx="291">
                  <c:v>8.48404322886318</c:v>
                </c:pt>
                <c:pt idx="292">
                  <c:v>8.52001955720662</c:v>
                </c:pt>
                <c:pt idx="293">
                  <c:v>8.51164066658039</c:v>
                </c:pt>
                <c:pt idx="294">
                  <c:v>8.50300448924086</c:v>
                </c:pt>
                <c:pt idx="295">
                  <c:v>8.55170743775593</c:v>
                </c:pt>
                <c:pt idx="296">
                  <c:v>8.5069485428229</c:v>
                </c:pt>
                <c:pt idx="297">
                  <c:v>8.50015467708333</c:v>
                </c:pt>
                <c:pt idx="298">
                  <c:v>8.47539790744558</c:v>
                </c:pt>
                <c:pt idx="299">
                  <c:v>8.47904956147665</c:v>
                </c:pt>
                <c:pt idx="300">
                  <c:v>8.45046707849669</c:v>
                </c:pt>
                <c:pt idx="301">
                  <c:v>8.46546890920271</c:v>
                </c:pt>
                <c:pt idx="302">
                  <c:v>8.49513749884495</c:v>
                </c:pt>
                <c:pt idx="303">
                  <c:v>8.48561521452335</c:v>
                </c:pt>
                <c:pt idx="304">
                  <c:v>8.49291967509628</c:v>
                </c:pt>
                <c:pt idx="305">
                  <c:v>8.52545773859778</c:v>
                </c:pt>
                <c:pt idx="306">
                  <c:v>8.52141367410648</c:v>
                </c:pt>
                <c:pt idx="307">
                  <c:v>8.52143996425701</c:v>
                </c:pt>
                <c:pt idx="308">
                  <c:v>8.52218934064848</c:v>
                </c:pt>
                <c:pt idx="309">
                  <c:v>8.50095843233058</c:v>
                </c:pt>
                <c:pt idx="310">
                  <c:v>8.51746610271028</c:v>
                </c:pt>
                <c:pt idx="311">
                  <c:v>8.49425228033424</c:v>
                </c:pt>
                <c:pt idx="312">
                  <c:v>8.47324273722236</c:v>
                </c:pt>
                <c:pt idx="313">
                  <c:v>8.51833013512866</c:v>
                </c:pt>
                <c:pt idx="314">
                  <c:v>8.54921926445819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745498669"/>
        <c:axId val="101082657"/>
      </c:lineChart>
      <c:dateAx>
        <c:axId val="745498669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1082657"/>
        <c:crosses val="autoZero"/>
        <c:auto val="1"/>
        <c:lblOffset val="100"/>
        <c:baseTimeUnit val="days"/>
      </c:dateAx>
      <c:valAx>
        <c:axId val="101082657"/>
        <c:scaling>
          <c:orientation val="minMax"/>
        </c:scaling>
        <c:delete val="0"/>
        <c:axPos val="l"/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4549866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2020</a:t>
            </a:r>
            <a:r>
              <a:rPr altLang="en-US"/>
              <a:t>年锌期货连续合约收盘价</a:t>
            </a:r>
            <a:endParaRPr alt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[铜铝铅锌基差数据.xlsx]Sheet2!$B$1</c:f>
              <c:strCache>
                <c:ptCount val="1"/>
                <c:pt idx="0">
                  <c:v>当月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[铜铝铅锌基差数据.xlsx]Sheet2!$A$3:$A$56</c:f>
              <c:numCache>
                <c:formatCode>yyyy\-mm\-dd</c:formatCode>
                <c:ptCount val="54"/>
                <c:pt idx="0" c:formatCode="yyyy\-mm\-dd">
                  <c:v>43893</c:v>
                </c:pt>
                <c:pt idx="1" c:formatCode="yyyy\-mm\-dd">
                  <c:v>43894</c:v>
                </c:pt>
                <c:pt idx="2" c:formatCode="yyyy\-mm\-dd">
                  <c:v>43895</c:v>
                </c:pt>
                <c:pt idx="3" c:formatCode="yyyy\-mm\-dd">
                  <c:v>43896</c:v>
                </c:pt>
                <c:pt idx="4" c:formatCode="yyyy\-mm\-dd">
                  <c:v>43899</c:v>
                </c:pt>
                <c:pt idx="5" c:formatCode="yyyy\-mm\-dd">
                  <c:v>43900</c:v>
                </c:pt>
                <c:pt idx="6" c:formatCode="yyyy\-mm\-dd">
                  <c:v>43901</c:v>
                </c:pt>
                <c:pt idx="7" c:formatCode="yyyy\-mm\-dd">
                  <c:v>43902</c:v>
                </c:pt>
                <c:pt idx="8" c:formatCode="yyyy\-mm\-dd">
                  <c:v>43903</c:v>
                </c:pt>
                <c:pt idx="9" c:formatCode="yyyy\-mm\-dd">
                  <c:v>43906</c:v>
                </c:pt>
                <c:pt idx="10" c:formatCode="yyyy\-mm\-dd">
                  <c:v>43907</c:v>
                </c:pt>
                <c:pt idx="11" c:formatCode="yyyy\-mm\-dd">
                  <c:v>43908</c:v>
                </c:pt>
                <c:pt idx="12" c:formatCode="yyyy\-mm\-dd">
                  <c:v>43909</c:v>
                </c:pt>
                <c:pt idx="13" c:formatCode="yyyy\-mm\-dd">
                  <c:v>43910</c:v>
                </c:pt>
                <c:pt idx="14" c:formatCode="yyyy\-mm\-dd">
                  <c:v>43913</c:v>
                </c:pt>
                <c:pt idx="15" c:formatCode="yyyy\-mm\-dd">
                  <c:v>43914</c:v>
                </c:pt>
                <c:pt idx="16" c:formatCode="yyyy\-mm\-dd">
                  <c:v>43915</c:v>
                </c:pt>
                <c:pt idx="17" c:formatCode="yyyy\-mm\-dd">
                  <c:v>43916</c:v>
                </c:pt>
                <c:pt idx="18" c:formatCode="yyyy\-mm\-dd">
                  <c:v>43917</c:v>
                </c:pt>
                <c:pt idx="19" c:formatCode="yyyy\-mm\-dd">
                  <c:v>43920</c:v>
                </c:pt>
                <c:pt idx="20" c:formatCode="yyyy\-mm\-dd">
                  <c:v>43921</c:v>
                </c:pt>
                <c:pt idx="21" c:formatCode="yyyy\-mm\-dd">
                  <c:v>43922</c:v>
                </c:pt>
                <c:pt idx="22" c:formatCode="yyyy\-mm\-dd">
                  <c:v>43923</c:v>
                </c:pt>
                <c:pt idx="23" c:formatCode="yyyy\-mm\-dd">
                  <c:v>43924</c:v>
                </c:pt>
                <c:pt idx="24" c:formatCode="yyyy\-mm\-dd">
                  <c:v>43928</c:v>
                </c:pt>
                <c:pt idx="25" c:formatCode="yyyy\-mm\-dd">
                  <c:v>43929</c:v>
                </c:pt>
                <c:pt idx="26" c:formatCode="yyyy\-mm\-dd">
                  <c:v>43930</c:v>
                </c:pt>
                <c:pt idx="27" c:formatCode="yyyy\-mm\-dd">
                  <c:v>43931</c:v>
                </c:pt>
                <c:pt idx="28" c:formatCode="yyyy\-mm\-dd">
                  <c:v>43934</c:v>
                </c:pt>
                <c:pt idx="29" c:formatCode="yyyy\-mm\-dd">
                  <c:v>43935</c:v>
                </c:pt>
                <c:pt idx="30" c:formatCode="yyyy\-mm\-dd">
                  <c:v>43936</c:v>
                </c:pt>
                <c:pt idx="31" c:formatCode="yyyy\-mm\-dd">
                  <c:v>43937</c:v>
                </c:pt>
                <c:pt idx="32" c:formatCode="yyyy\-mm\-dd">
                  <c:v>43938</c:v>
                </c:pt>
                <c:pt idx="33" c:formatCode="yyyy\-mm\-dd">
                  <c:v>43941</c:v>
                </c:pt>
                <c:pt idx="34" c:formatCode="yyyy\-mm\-dd">
                  <c:v>43942</c:v>
                </c:pt>
                <c:pt idx="35" c:formatCode="yyyy\-mm\-dd">
                  <c:v>43943</c:v>
                </c:pt>
                <c:pt idx="36" c:formatCode="yyyy\-mm\-dd">
                  <c:v>43944</c:v>
                </c:pt>
                <c:pt idx="37" c:formatCode="yyyy\-mm\-dd">
                  <c:v>43945</c:v>
                </c:pt>
                <c:pt idx="38" c:formatCode="yyyy\-mm\-dd">
                  <c:v>43948</c:v>
                </c:pt>
                <c:pt idx="39" c:formatCode="yyyy\-mm\-dd">
                  <c:v>43949</c:v>
                </c:pt>
                <c:pt idx="40" c:formatCode="yyyy\-mm\-dd">
                  <c:v>43950</c:v>
                </c:pt>
                <c:pt idx="41" c:formatCode="yyyy\-mm\-dd">
                  <c:v>43951</c:v>
                </c:pt>
                <c:pt idx="42" c:formatCode="yyyy\-mm\-dd">
                  <c:v>43957</c:v>
                </c:pt>
                <c:pt idx="43" c:formatCode="yyyy\-mm\-dd">
                  <c:v>43958</c:v>
                </c:pt>
                <c:pt idx="44" c:formatCode="yyyy\-mm\-dd">
                  <c:v>43959</c:v>
                </c:pt>
                <c:pt idx="45" c:formatCode="yyyy\-mm\-dd">
                  <c:v>43962</c:v>
                </c:pt>
                <c:pt idx="46" c:formatCode="yyyy\-mm\-dd">
                  <c:v>43963</c:v>
                </c:pt>
                <c:pt idx="47" c:formatCode="yyyy\-mm\-dd">
                  <c:v>43964</c:v>
                </c:pt>
                <c:pt idx="48" c:formatCode="yyyy\-mm\-dd">
                  <c:v>43965</c:v>
                </c:pt>
                <c:pt idx="49" c:formatCode="yyyy\-mm\-dd">
                  <c:v>43966</c:v>
                </c:pt>
                <c:pt idx="50" c:formatCode="yyyy\-mm\-dd">
                  <c:v>43969</c:v>
                </c:pt>
                <c:pt idx="51" c:formatCode="yyyy\-mm\-dd">
                  <c:v>43970</c:v>
                </c:pt>
                <c:pt idx="52" c:formatCode="yyyy\-mm\-dd">
                  <c:v>43971</c:v>
                </c:pt>
                <c:pt idx="53" c:formatCode="yyyy\-mm\-dd">
                  <c:v>43972</c:v>
                </c:pt>
              </c:numCache>
            </c:numRef>
          </c:cat>
          <c:val>
            <c:numRef>
              <c:f>[铜铝铅锌基差数据.xlsx]Sheet2!$B$3:$B$56</c:f>
              <c:numCache>
                <c:formatCode>0_);[Red]\(0\)</c:formatCode>
                <c:ptCount val="54"/>
                <c:pt idx="0">
                  <c:v>16140</c:v>
                </c:pt>
                <c:pt idx="1">
                  <c:v>15940</c:v>
                </c:pt>
                <c:pt idx="2">
                  <c:v>16000</c:v>
                </c:pt>
                <c:pt idx="3">
                  <c:v>15970</c:v>
                </c:pt>
                <c:pt idx="4">
                  <c:v>15465</c:v>
                </c:pt>
                <c:pt idx="5">
                  <c:v>15910</c:v>
                </c:pt>
                <c:pt idx="6">
                  <c:v>15900</c:v>
                </c:pt>
                <c:pt idx="7">
                  <c:v>15730</c:v>
                </c:pt>
                <c:pt idx="8">
                  <c:v>15710</c:v>
                </c:pt>
                <c:pt idx="9">
                  <c:v>15435</c:v>
                </c:pt>
                <c:pt idx="10">
                  <c:v>15620</c:v>
                </c:pt>
                <c:pt idx="11">
                  <c:v>14860</c:v>
                </c:pt>
                <c:pt idx="12">
                  <c:v>14370</c:v>
                </c:pt>
                <c:pt idx="13">
                  <c:v>15000</c:v>
                </c:pt>
                <c:pt idx="14">
                  <c:v>14580</c:v>
                </c:pt>
                <c:pt idx="15">
                  <c:v>14855</c:v>
                </c:pt>
                <c:pt idx="16">
                  <c:v>14880</c:v>
                </c:pt>
                <c:pt idx="17">
                  <c:v>14865</c:v>
                </c:pt>
                <c:pt idx="18">
                  <c:v>15400</c:v>
                </c:pt>
                <c:pt idx="19">
                  <c:v>15080</c:v>
                </c:pt>
                <c:pt idx="20">
                  <c:v>15240</c:v>
                </c:pt>
                <c:pt idx="21">
                  <c:v>15220</c:v>
                </c:pt>
                <c:pt idx="22">
                  <c:v>15450</c:v>
                </c:pt>
                <c:pt idx="23" c:formatCode="General">
                  <c:v>15570</c:v>
                </c:pt>
                <c:pt idx="24" c:formatCode="General">
                  <c:v>15865</c:v>
                </c:pt>
                <c:pt idx="25" c:formatCode="General">
                  <c:v>15685</c:v>
                </c:pt>
                <c:pt idx="26" c:formatCode="General">
                  <c:v>15605</c:v>
                </c:pt>
                <c:pt idx="27" c:formatCode="General">
                  <c:v>15670</c:v>
                </c:pt>
                <c:pt idx="28" c:formatCode="General">
                  <c:v>15740</c:v>
                </c:pt>
                <c:pt idx="29" c:formatCode="General">
                  <c:v>15885</c:v>
                </c:pt>
                <c:pt idx="30" c:formatCode="General">
                  <c:v>15780</c:v>
                </c:pt>
                <c:pt idx="31" c:formatCode="General">
                  <c:v>15955</c:v>
                </c:pt>
                <c:pt idx="32" c:formatCode="General">
                  <c:v>16145</c:v>
                </c:pt>
                <c:pt idx="33" c:formatCode="General">
                  <c:v>16135</c:v>
                </c:pt>
                <c:pt idx="34" c:formatCode="General">
                  <c:v>15680</c:v>
                </c:pt>
                <c:pt idx="35" c:formatCode="General">
                  <c:v>15895</c:v>
                </c:pt>
                <c:pt idx="36" c:formatCode="General">
                  <c:v>15855</c:v>
                </c:pt>
                <c:pt idx="37" c:formatCode="General">
                  <c:v>15895</c:v>
                </c:pt>
                <c:pt idx="38" c:formatCode="General">
                  <c:v>16130</c:v>
                </c:pt>
                <c:pt idx="39" c:formatCode="General">
                  <c:v>16160</c:v>
                </c:pt>
                <c:pt idx="40" c:formatCode="General">
                  <c:v>16395</c:v>
                </c:pt>
                <c:pt idx="41" c:formatCode="General">
                  <c:v>16430</c:v>
                </c:pt>
                <c:pt idx="42" c:formatCode="General">
                  <c:v>16510</c:v>
                </c:pt>
                <c:pt idx="43" c:formatCode="General">
                  <c:v>16710</c:v>
                </c:pt>
                <c:pt idx="44" c:formatCode="General">
                  <c:v>16995</c:v>
                </c:pt>
                <c:pt idx="45" c:formatCode="General">
                  <c:v>16920</c:v>
                </c:pt>
                <c:pt idx="46" c:formatCode="General">
                  <c:v>16880</c:v>
                </c:pt>
                <c:pt idx="47" c:formatCode="General">
                  <c:v>16685</c:v>
                </c:pt>
                <c:pt idx="48" c:formatCode="General">
                  <c:v>16535</c:v>
                </c:pt>
                <c:pt idx="49" c:formatCode="General">
                  <c:v>16530</c:v>
                </c:pt>
                <c:pt idx="50" c:formatCode="General">
                  <c:v>16645</c:v>
                </c:pt>
                <c:pt idx="51" c:formatCode="General">
                  <c:v>16790</c:v>
                </c:pt>
                <c:pt idx="52" c:formatCode="General">
                  <c:v>16800</c:v>
                </c:pt>
                <c:pt idx="53" c:formatCode="General">
                  <c:v>16580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[铜铝铅锌基差数据.xlsx]Sheet2!$C$1</c:f>
              <c:strCache>
                <c:ptCount val="1"/>
                <c:pt idx="0">
                  <c:v>连一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[铜铝铅锌基差数据.xlsx]Sheet2!$A$3:$A$56</c:f>
              <c:numCache>
                <c:formatCode>yyyy\-mm\-dd</c:formatCode>
                <c:ptCount val="54"/>
                <c:pt idx="0" c:formatCode="yyyy\-mm\-dd">
                  <c:v>43893</c:v>
                </c:pt>
                <c:pt idx="1" c:formatCode="yyyy\-mm\-dd">
                  <c:v>43894</c:v>
                </c:pt>
                <c:pt idx="2" c:formatCode="yyyy\-mm\-dd">
                  <c:v>43895</c:v>
                </c:pt>
                <c:pt idx="3" c:formatCode="yyyy\-mm\-dd">
                  <c:v>43896</c:v>
                </c:pt>
                <c:pt idx="4" c:formatCode="yyyy\-mm\-dd">
                  <c:v>43899</c:v>
                </c:pt>
                <c:pt idx="5" c:formatCode="yyyy\-mm\-dd">
                  <c:v>43900</c:v>
                </c:pt>
                <c:pt idx="6" c:formatCode="yyyy\-mm\-dd">
                  <c:v>43901</c:v>
                </c:pt>
                <c:pt idx="7" c:formatCode="yyyy\-mm\-dd">
                  <c:v>43902</c:v>
                </c:pt>
                <c:pt idx="8" c:formatCode="yyyy\-mm\-dd">
                  <c:v>43903</c:v>
                </c:pt>
                <c:pt idx="9" c:formatCode="yyyy\-mm\-dd">
                  <c:v>43906</c:v>
                </c:pt>
                <c:pt idx="10" c:formatCode="yyyy\-mm\-dd">
                  <c:v>43907</c:v>
                </c:pt>
                <c:pt idx="11" c:formatCode="yyyy\-mm\-dd">
                  <c:v>43908</c:v>
                </c:pt>
                <c:pt idx="12" c:formatCode="yyyy\-mm\-dd">
                  <c:v>43909</c:v>
                </c:pt>
                <c:pt idx="13" c:formatCode="yyyy\-mm\-dd">
                  <c:v>43910</c:v>
                </c:pt>
                <c:pt idx="14" c:formatCode="yyyy\-mm\-dd">
                  <c:v>43913</c:v>
                </c:pt>
                <c:pt idx="15" c:formatCode="yyyy\-mm\-dd">
                  <c:v>43914</c:v>
                </c:pt>
                <c:pt idx="16" c:formatCode="yyyy\-mm\-dd">
                  <c:v>43915</c:v>
                </c:pt>
                <c:pt idx="17" c:formatCode="yyyy\-mm\-dd">
                  <c:v>43916</c:v>
                </c:pt>
                <c:pt idx="18" c:formatCode="yyyy\-mm\-dd">
                  <c:v>43917</c:v>
                </c:pt>
                <c:pt idx="19" c:formatCode="yyyy\-mm\-dd">
                  <c:v>43920</c:v>
                </c:pt>
                <c:pt idx="20" c:formatCode="yyyy\-mm\-dd">
                  <c:v>43921</c:v>
                </c:pt>
                <c:pt idx="21" c:formatCode="yyyy\-mm\-dd">
                  <c:v>43922</c:v>
                </c:pt>
                <c:pt idx="22" c:formatCode="yyyy\-mm\-dd">
                  <c:v>43923</c:v>
                </c:pt>
                <c:pt idx="23" c:formatCode="yyyy\-mm\-dd">
                  <c:v>43924</c:v>
                </c:pt>
                <c:pt idx="24" c:formatCode="yyyy\-mm\-dd">
                  <c:v>43928</c:v>
                </c:pt>
                <c:pt idx="25" c:formatCode="yyyy\-mm\-dd">
                  <c:v>43929</c:v>
                </c:pt>
                <c:pt idx="26" c:formatCode="yyyy\-mm\-dd">
                  <c:v>43930</c:v>
                </c:pt>
                <c:pt idx="27" c:formatCode="yyyy\-mm\-dd">
                  <c:v>43931</c:v>
                </c:pt>
                <c:pt idx="28" c:formatCode="yyyy\-mm\-dd">
                  <c:v>43934</c:v>
                </c:pt>
                <c:pt idx="29" c:formatCode="yyyy\-mm\-dd">
                  <c:v>43935</c:v>
                </c:pt>
                <c:pt idx="30" c:formatCode="yyyy\-mm\-dd">
                  <c:v>43936</c:v>
                </c:pt>
                <c:pt idx="31" c:formatCode="yyyy\-mm\-dd">
                  <c:v>43937</c:v>
                </c:pt>
                <c:pt idx="32" c:formatCode="yyyy\-mm\-dd">
                  <c:v>43938</c:v>
                </c:pt>
                <c:pt idx="33" c:formatCode="yyyy\-mm\-dd">
                  <c:v>43941</c:v>
                </c:pt>
                <c:pt idx="34" c:formatCode="yyyy\-mm\-dd">
                  <c:v>43942</c:v>
                </c:pt>
                <c:pt idx="35" c:formatCode="yyyy\-mm\-dd">
                  <c:v>43943</c:v>
                </c:pt>
                <c:pt idx="36" c:formatCode="yyyy\-mm\-dd">
                  <c:v>43944</c:v>
                </c:pt>
                <c:pt idx="37" c:formatCode="yyyy\-mm\-dd">
                  <c:v>43945</c:v>
                </c:pt>
                <c:pt idx="38" c:formatCode="yyyy\-mm\-dd">
                  <c:v>43948</c:v>
                </c:pt>
                <c:pt idx="39" c:formatCode="yyyy\-mm\-dd">
                  <c:v>43949</c:v>
                </c:pt>
                <c:pt idx="40" c:formatCode="yyyy\-mm\-dd">
                  <c:v>43950</c:v>
                </c:pt>
                <c:pt idx="41" c:formatCode="yyyy\-mm\-dd">
                  <c:v>43951</c:v>
                </c:pt>
                <c:pt idx="42" c:formatCode="yyyy\-mm\-dd">
                  <c:v>43957</c:v>
                </c:pt>
                <c:pt idx="43" c:formatCode="yyyy\-mm\-dd">
                  <c:v>43958</c:v>
                </c:pt>
                <c:pt idx="44" c:formatCode="yyyy\-mm\-dd">
                  <c:v>43959</c:v>
                </c:pt>
                <c:pt idx="45" c:formatCode="yyyy\-mm\-dd">
                  <c:v>43962</c:v>
                </c:pt>
                <c:pt idx="46" c:formatCode="yyyy\-mm\-dd">
                  <c:v>43963</c:v>
                </c:pt>
                <c:pt idx="47" c:formatCode="yyyy\-mm\-dd">
                  <c:v>43964</c:v>
                </c:pt>
                <c:pt idx="48" c:formatCode="yyyy\-mm\-dd">
                  <c:v>43965</c:v>
                </c:pt>
                <c:pt idx="49" c:formatCode="yyyy\-mm\-dd">
                  <c:v>43966</c:v>
                </c:pt>
                <c:pt idx="50" c:formatCode="yyyy\-mm\-dd">
                  <c:v>43969</c:v>
                </c:pt>
                <c:pt idx="51" c:formatCode="yyyy\-mm\-dd">
                  <c:v>43970</c:v>
                </c:pt>
                <c:pt idx="52" c:formatCode="yyyy\-mm\-dd">
                  <c:v>43971</c:v>
                </c:pt>
                <c:pt idx="53" c:formatCode="yyyy\-mm\-dd">
                  <c:v>43972</c:v>
                </c:pt>
              </c:numCache>
            </c:numRef>
          </c:cat>
          <c:val>
            <c:numRef>
              <c:f>[铜铝铅锌基差数据.xlsx]Sheet2!$C$3:$C$56</c:f>
              <c:numCache>
                <c:formatCode>0_);[Red]\(0\)</c:formatCode>
                <c:ptCount val="54"/>
                <c:pt idx="0">
                  <c:v>16190</c:v>
                </c:pt>
                <c:pt idx="1">
                  <c:v>15995</c:v>
                </c:pt>
                <c:pt idx="2">
                  <c:v>16055</c:v>
                </c:pt>
                <c:pt idx="3">
                  <c:v>16020</c:v>
                </c:pt>
                <c:pt idx="4">
                  <c:v>15510</c:v>
                </c:pt>
                <c:pt idx="5">
                  <c:v>15980</c:v>
                </c:pt>
                <c:pt idx="6">
                  <c:v>15965</c:v>
                </c:pt>
                <c:pt idx="7">
                  <c:v>15790</c:v>
                </c:pt>
                <c:pt idx="8">
                  <c:v>15775</c:v>
                </c:pt>
                <c:pt idx="9">
                  <c:v>15505</c:v>
                </c:pt>
                <c:pt idx="10">
                  <c:v>15660</c:v>
                </c:pt>
                <c:pt idx="11">
                  <c:v>14880</c:v>
                </c:pt>
                <c:pt idx="12">
                  <c:v>14420</c:v>
                </c:pt>
                <c:pt idx="13">
                  <c:v>15055</c:v>
                </c:pt>
                <c:pt idx="14">
                  <c:v>14630</c:v>
                </c:pt>
                <c:pt idx="15">
                  <c:v>14895</c:v>
                </c:pt>
                <c:pt idx="16">
                  <c:v>14905</c:v>
                </c:pt>
                <c:pt idx="17">
                  <c:v>14860</c:v>
                </c:pt>
                <c:pt idx="18">
                  <c:v>15385</c:v>
                </c:pt>
                <c:pt idx="19">
                  <c:v>15080</c:v>
                </c:pt>
                <c:pt idx="20">
                  <c:v>15175</c:v>
                </c:pt>
                <c:pt idx="21">
                  <c:v>15140</c:v>
                </c:pt>
                <c:pt idx="22">
                  <c:v>15415</c:v>
                </c:pt>
                <c:pt idx="23" c:formatCode="General">
                  <c:v>15560</c:v>
                </c:pt>
                <c:pt idx="24" c:formatCode="General">
                  <c:v>15845</c:v>
                </c:pt>
                <c:pt idx="25" c:formatCode="General">
                  <c:v>15675</c:v>
                </c:pt>
                <c:pt idx="26" c:formatCode="General">
                  <c:v>15540</c:v>
                </c:pt>
                <c:pt idx="27" c:formatCode="General">
                  <c:v>15665</c:v>
                </c:pt>
                <c:pt idx="28" c:formatCode="General">
                  <c:v>15760</c:v>
                </c:pt>
                <c:pt idx="29" c:formatCode="General">
                  <c:v>15900</c:v>
                </c:pt>
                <c:pt idx="30" c:formatCode="General">
                  <c:v>15830</c:v>
                </c:pt>
                <c:pt idx="31" c:formatCode="General">
                  <c:v>15970</c:v>
                </c:pt>
                <c:pt idx="32" c:formatCode="General">
                  <c:v>16130</c:v>
                </c:pt>
                <c:pt idx="33" c:formatCode="General">
                  <c:v>16130</c:v>
                </c:pt>
                <c:pt idx="34" c:formatCode="General">
                  <c:v>15635</c:v>
                </c:pt>
                <c:pt idx="35" c:formatCode="General">
                  <c:v>15860</c:v>
                </c:pt>
                <c:pt idx="36" c:formatCode="General">
                  <c:v>15795</c:v>
                </c:pt>
                <c:pt idx="37" c:formatCode="General">
                  <c:v>15825</c:v>
                </c:pt>
                <c:pt idx="38" c:formatCode="General">
                  <c:v>16090</c:v>
                </c:pt>
                <c:pt idx="39" c:formatCode="General">
                  <c:v>16125</c:v>
                </c:pt>
                <c:pt idx="40" c:formatCode="General">
                  <c:v>16365</c:v>
                </c:pt>
                <c:pt idx="41" c:formatCode="General">
                  <c:v>16400</c:v>
                </c:pt>
                <c:pt idx="42" c:formatCode="General">
                  <c:v>16485</c:v>
                </c:pt>
                <c:pt idx="43" c:formatCode="General">
                  <c:v>16680</c:v>
                </c:pt>
                <c:pt idx="44" c:formatCode="General">
                  <c:v>16985</c:v>
                </c:pt>
                <c:pt idx="45" c:formatCode="General">
                  <c:v>16890</c:v>
                </c:pt>
                <c:pt idx="46" c:formatCode="General">
                  <c:v>16850</c:v>
                </c:pt>
                <c:pt idx="47" c:formatCode="General">
                  <c:v>16675</c:v>
                </c:pt>
                <c:pt idx="48" c:formatCode="General">
                  <c:v>16485</c:v>
                </c:pt>
                <c:pt idx="49" c:formatCode="General">
                  <c:v>16545</c:v>
                </c:pt>
                <c:pt idx="50" c:formatCode="General">
                  <c:v>16595</c:v>
                </c:pt>
                <c:pt idx="51" c:formatCode="General">
                  <c:v>16750</c:v>
                </c:pt>
                <c:pt idx="52" c:formatCode="General">
                  <c:v>16750</c:v>
                </c:pt>
                <c:pt idx="53" c:formatCode="General">
                  <c:v>16495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[铜铝铅锌基差数据.xlsx]Sheet2!$D$1</c:f>
              <c:strCache>
                <c:ptCount val="1"/>
                <c:pt idx="0">
                  <c:v>连二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[铜铝铅锌基差数据.xlsx]Sheet2!$A$3:$A$56</c:f>
              <c:numCache>
                <c:formatCode>yyyy\-mm\-dd</c:formatCode>
                <c:ptCount val="54"/>
                <c:pt idx="0" c:formatCode="yyyy\-mm\-dd">
                  <c:v>43893</c:v>
                </c:pt>
                <c:pt idx="1" c:formatCode="yyyy\-mm\-dd">
                  <c:v>43894</c:v>
                </c:pt>
                <c:pt idx="2" c:formatCode="yyyy\-mm\-dd">
                  <c:v>43895</c:v>
                </c:pt>
                <c:pt idx="3" c:formatCode="yyyy\-mm\-dd">
                  <c:v>43896</c:v>
                </c:pt>
                <c:pt idx="4" c:formatCode="yyyy\-mm\-dd">
                  <c:v>43899</c:v>
                </c:pt>
                <c:pt idx="5" c:formatCode="yyyy\-mm\-dd">
                  <c:v>43900</c:v>
                </c:pt>
                <c:pt idx="6" c:formatCode="yyyy\-mm\-dd">
                  <c:v>43901</c:v>
                </c:pt>
                <c:pt idx="7" c:formatCode="yyyy\-mm\-dd">
                  <c:v>43902</c:v>
                </c:pt>
                <c:pt idx="8" c:formatCode="yyyy\-mm\-dd">
                  <c:v>43903</c:v>
                </c:pt>
                <c:pt idx="9" c:formatCode="yyyy\-mm\-dd">
                  <c:v>43906</c:v>
                </c:pt>
                <c:pt idx="10" c:formatCode="yyyy\-mm\-dd">
                  <c:v>43907</c:v>
                </c:pt>
                <c:pt idx="11" c:formatCode="yyyy\-mm\-dd">
                  <c:v>43908</c:v>
                </c:pt>
                <c:pt idx="12" c:formatCode="yyyy\-mm\-dd">
                  <c:v>43909</c:v>
                </c:pt>
                <c:pt idx="13" c:formatCode="yyyy\-mm\-dd">
                  <c:v>43910</c:v>
                </c:pt>
                <c:pt idx="14" c:formatCode="yyyy\-mm\-dd">
                  <c:v>43913</c:v>
                </c:pt>
                <c:pt idx="15" c:formatCode="yyyy\-mm\-dd">
                  <c:v>43914</c:v>
                </c:pt>
                <c:pt idx="16" c:formatCode="yyyy\-mm\-dd">
                  <c:v>43915</c:v>
                </c:pt>
                <c:pt idx="17" c:formatCode="yyyy\-mm\-dd">
                  <c:v>43916</c:v>
                </c:pt>
                <c:pt idx="18" c:formatCode="yyyy\-mm\-dd">
                  <c:v>43917</c:v>
                </c:pt>
                <c:pt idx="19" c:formatCode="yyyy\-mm\-dd">
                  <c:v>43920</c:v>
                </c:pt>
                <c:pt idx="20" c:formatCode="yyyy\-mm\-dd">
                  <c:v>43921</c:v>
                </c:pt>
                <c:pt idx="21" c:formatCode="yyyy\-mm\-dd">
                  <c:v>43922</c:v>
                </c:pt>
                <c:pt idx="22" c:formatCode="yyyy\-mm\-dd">
                  <c:v>43923</c:v>
                </c:pt>
                <c:pt idx="23" c:formatCode="yyyy\-mm\-dd">
                  <c:v>43924</c:v>
                </c:pt>
                <c:pt idx="24" c:formatCode="yyyy\-mm\-dd">
                  <c:v>43928</c:v>
                </c:pt>
                <c:pt idx="25" c:formatCode="yyyy\-mm\-dd">
                  <c:v>43929</c:v>
                </c:pt>
                <c:pt idx="26" c:formatCode="yyyy\-mm\-dd">
                  <c:v>43930</c:v>
                </c:pt>
                <c:pt idx="27" c:formatCode="yyyy\-mm\-dd">
                  <c:v>43931</c:v>
                </c:pt>
                <c:pt idx="28" c:formatCode="yyyy\-mm\-dd">
                  <c:v>43934</c:v>
                </c:pt>
                <c:pt idx="29" c:formatCode="yyyy\-mm\-dd">
                  <c:v>43935</c:v>
                </c:pt>
                <c:pt idx="30" c:formatCode="yyyy\-mm\-dd">
                  <c:v>43936</c:v>
                </c:pt>
                <c:pt idx="31" c:formatCode="yyyy\-mm\-dd">
                  <c:v>43937</c:v>
                </c:pt>
                <c:pt idx="32" c:formatCode="yyyy\-mm\-dd">
                  <c:v>43938</c:v>
                </c:pt>
                <c:pt idx="33" c:formatCode="yyyy\-mm\-dd">
                  <c:v>43941</c:v>
                </c:pt>
                <c:pt idx="34" c:formatCode="yyyy\-mm\-dd">
                  <c:v>43942</c:v>
                </c:pt>
                <c:pt idx="35" c:formatCode="yyyy\-mm\-dd">
                  <c:v>43943</c:v>
                </c:pt>
                <c:pt idx="36" c:formatCode="yyyy\-mm\-dd">
                  <c:v>43944</c:v>
                </c:pt>
                <c:pt idx="37" c:formatCode="yyyy\-mm\-dd">
                  <c:v>43945</c:v>
                </c:pt>
                <c:pt idx="38" c:formatCode="yyyy\-mm\-dd">
                  <c:v>43948</c:v>
                </c:pt>
                <c:pt idx="39" c:formatCode="yyyy\-mm\-dd">
                  <c:v>43949</c:v>
                </c:pt>
                <c:pt idx="40" c:formatCode="yyyy\-mm\-dd">
                  <c:v>43950</c:v>
                </c:pt>
                <c:pt idx="41" c:formatCode="yyyy\-mm\-dd">
                  <c:v>43951</c:v>
                </c:pt>
                <c:pt idx="42" c:formatCode="yyyy\-mm\-dd">
                  <c:v>43957</c:v>
                </c:pt>
                <c:pt idx="43" c:formatCode="yyyy\-mm\-dd">
                  <c:v>43958</c:v>
                </c:pt>
                <c:pt idx="44" c:formatCode="yyyy\-mm\-dd">
                  <c:v>43959</c:v>
                </c:pt>
                <c:pt idx="45" c:formatCode="yyyy\-mm\-dd">
                  <c:v>43962</c:v>
                </c:pt>
                <c:pt idx="46" c:formatCode="yyyy\-mm\-dd">
                  <c:v>43963</c:v>
                </c:pt>
                <c:pt idx="47" c:formatCode="yyyy\-mm\-dd">
                  <c:v>43964</c:v>
                </c:pt>
                <c:pt idx="48" c:formatCode="yyyy\-mm\-dd">
                  <c:v>43965</c:v>
                </c:pt>
                <c:pt idx="49" c:formatCode="yyyy\-mm\-dd">
                  <c:v>43966</c:v>
                </c:pt>
                <c:pt idx="50" c:formatCode="yyyy\-mm\-dd">
                  <c:v>43969</c:v>
                </c:pt>
                <c:pt idx="51" c:formatCode="yyyy\-mm\-dd">
                  <c:v>43970</c:v>
                </c:pt>
                <c:pt idx="52" c:formatCode="yyyy\-mm\-dd">
                  <c:v>43971</c:v>
                </c:pt>
                <c:pt idx="53" c:formatCode="yyyy\-mm\-dd">
                  <c:v>43972</c:v>
                </c:pt>
              </c:numCache>
            </c:numRef>
          </c:cat>
          <c:val>
            <c:numRef>
              <c:f>[铜铝铅锌基差数据.xlsx]Sheet2!$D$3:$D$56</c:f>
              <c:numCache>
                <c:formatCode>0_);[Red]\(0\)</c:formatCode>
                <c:ptCount val="54"/>
                <c:pt idx="0">
                  <c:v>16255</c:v>
                </c:pt>
                <c:pt idx="1">
                  <c:v>16050</c:v>
                </c:pt>
                <c:pt idx="2">
                  <c:v>16095</c:v>
                </c:pt>
                <c:pt idx="3">
                  <c:v>16055</c:v>
                </c:pt>
                <c:pt idx="4">
                  <c:v>15565</c:v>
                </c:pt>
                <c:pt idx="5">
                  <c:v>16025</c:v>
                </c:pt>
                <c:pt idx="6">
                  <c:v>16010</c:v>
                </c:pt>
                <c:pt idx="7">
                  <c:v>15835</c:v>
                </c:pt>
                <c:pt idx="8">
                  <c:v>15805</c:v>
                </c:pt>
                <c:pt idx="9">
                  <c:v>15540</c:v>
                </c:pt>
                <c:pt idx="10">
                  <c:v>15690</c:v>
                </c:pt>
                <c:pt idx="11">
                  <c:v>14905</c:v>
                </c:pt>
                <c:pt idx="12">
                  <c:v>14460</c:v>
                </c:pt>
                <c:pt idx="13">
                  <c:v>15095</c:v>
                </c:pt>
                <c:pt idx="14">
                  <c:v>14630</c:v>
                </c:pt>
                <c:pt idx="15">
                  <c:v>14915</c:v>
                </c:pt>
                <c:pt idx="16">
                  <c:v>14935</c:v>
                </c:pt>
                <c:pt idx="17">
                  <c:v>14890</c:v>
                </c:pt>
                <c:pt idx="18">
                  <c:v>15370</c:v>
                </c:pt>
                <c:pt idx="19">
                  <c:v>15085</c:v>
                </c:pt>
                <c:pt idx="20">
                  <c:v>15160</c:v>
                </c:pt>
                <c:pt idx="21">
                  <c:v>15100</c:v>
                </c:pt>
                <c:pt idx="22">
                  <c:v>15370</c:v>
                </c:pt>
                <c:pt idx="23" c:formatCode="General">
                  <c:v>15495</c:v>
                </c:pt>
                <c:pt idx="24" c:formatCode="General">
                  <c:v>15815</c:v>
                </c:pt>
                <c:pt idx="25" c:formatCode="General">
                  <c:v>15650</c:v>
                </c:pt>
                <c:pt idx="26" c:formatCode="General">
                  <c:v>15555</c:v>
                </c:pt>
                <c:pt idx="27" c:formatCode="General">
                  <c:v>15660</c:v>
                </c:pt>
                <c:pt idx="28" c:formatCode="General">
                  <c:v>15735</c:v>
                </c:pt>
                <c:pt idx="29" c:formatCode="General">
                  <c:v>15900</c:v>
                </c:pt>
                <c:pt idx="30" c:formatCode="General">
                  <c:v>15805</c:v>
                </c:pt>
                <c:pt idx="31" c:formatCode="General">
                  <c:v>15960</c:v>
                </c:pt>
                <c:pt idx="32" c:formatCode="General">
                  <c:v>16100</c:v>
                </c:pt>
                <c:pt idx="33" c:formatCode="General">
                  <c:v>16105</c:v>
                </c:pt>
                <c:pt idx="34" c:formatCode="General">
                  <c:v>15635</c:v>
                </c:pt>
                <c:pt idx="35" c:formatCode="General">
                  <c:v>15820</c:v>
                </c:pt>
                <c:pt idx="36" c:formatCode="General">
                  <c:v>15770</c:v>
                </c:pt>
                <c:pt idx="37" c:formatCode="General">
                  <c:v>15755</c:v>
                </c:pt>
                <c:pt idx="38" c:formatCode="General">
                  <c:v>16000</c:v>
                </c:pt>
                <c:pt idx="39" c:formatCode="General">
                  <c:v>16075</c:v>
                </c:pt>
                <c:pt idx="40" c:formatCode="General">
                  <c:v>16305</c:v>
                </c:pt>
                <c:pt idx="41" c:formatCode="General">
                  <c:v>16320</c:v>
                </c:pt>
                <c:pt idx="42" c:formatCode="General">
                  <c:v>16385</c:v>
                </c:pt>
                <c:pt idx="43" c:formatCode="General">
                  <c:v>16615</c:v>
                </c:pt>
                <c:pt idx="44" c:formatCode="General">
                  <c:v>16940</c:v>
                </c:pt>
                <c:pt idx="45" c:formatCode="General">
                  <c:v>16830</c:v>
                </c:pt>
                <c:pt idx="46" c:formatCode="General">
                  <c:v>16815</c:v>
                </c:pt>
                <c:pt idx="47" c:formatCode="General">
                  <c:v>16615</c:v>
                </c:pt>
                <c:pt idx="48" c:formatCode="General">
                  <c:v>16430</c:v>
                </c:pt>
                <c:pt idx="49" c:formatCode="General">
                  <c:v>16465</c:v>
                </c:pt>
                <c:pt idx="50" c:formatCode="General">
                  <c:v>16530</c:v>
                </c:pt>
                <c:pt idx="51" c:formatCode="General">
                  <c:v>16675</c:v>
                </c:pt>
                <c:pt idx="52" c:formatCode="General">
                  <c:v>16700</c:v>
                </c:pt>
                <c:pt idx="53" c:formatCode="General">
                  <c:v>16420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[铜铝铅锌基差数据.xlsx]Sheet2!$E$1</c:f>
              <c:strCache>
                <c:ptCount val="1"/>
                <c:pt idx="0">
                  <c:v>连三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[铜铝铅锌基差数据.xlsx]Sheet2!$A$3:$A$56</c:f>
              <c:numCache>
                <c:formatCode>yyyy\-mm\-dd</c:formatCode>
                <c:ptCount val="54"/>
                <c:pt idx="0" c:formatCode="yyyy\-mm\-dd">
                  <c:v>43893</c:v>
                </c:pt>
                <c:pt idx="1" c:formatCode="yyyy\-mm\-dd">
                  <c:v>43894</c:v>
                </c:pt>
                <c:pt idx="2" c:formatCode="yyyy\-mm\-dd">
                  <c:v>43895</c:v>
                </c:pt>
                <c:pt idx="3" c:formatCode="yyyy\-mm\-dd">
                  <c:v>43896</c:v>
                </c:pt>
                <c:pt idx="4" c:formatCode="yyyy\-mm\-dd">
                  <c:v>43899</c:v>
                </c:pt>
                <c:pt idx="5" c:formatCode="yyyy\-mm\-dd">
                  <c:v>43900</c:v>
                </c:pt>
                <c:pt idx="6" c:formatCode="yyyy\-mm\-dd">
                  <c:v>43901</c:v>
                </c:pt>
                <c:pt idx="7" c:formatCode="yyyy\-mm\-dd">
                  <c:v>43902</c:v>
                </c:pt>
                <c:pt idx="8" c:formatCode="yyyy\-mm\-dd">
                  <c:v>43903</c:v>
                </c:pt>
                <c:pt idx="9" c:formatCode="yyyy\-mm\-dd">
                  <c:v>43906</c:v>
                </c:pt>
                <c:pt idx="10" c:formatCode="yyyy\-mm\-dd">
                  <c:v>43907</c:v>
                </c:pt>
                <c:pt idx="11" c:formatCode="yyyy\-mm\-dd">
                  <c:v>43908</c:v>
                </c:pt>
                <c:pt idx="12" c:formatCode="yyyy\-mm\-dd">
                  <c:v>43909</c:v>
                </c:pt>
                <c:pt idx="13" c:formatCode="yyyy\-mm\-dd">
                  <c:v>43910</c:v>
                </c:pt>
                <c:pt idx="14" c:formatCode="yyyy\-mm\-dd">
                  <c:v>43913</c:v>
                </c:pt>
                <c:pt idx="15" c:formatCode="yyyy\-mm\-dd">
                  <c:v>43914</c:v>
                </c:pt>
                <c:pt idx="16" c:formatCode="yyyy\-mm\-dd">
                  <c:v>43915</c:v>
                </c:pt>
                <c:pt idx="17" c:formatCode="yyyy\-mm\-dd">
                  <c:v>43916</c:v>
                </c:pt>
                <c:pt idx="18" c:formatCode="yyyy\-mm\-dd">
                  <c:v>43917</c:v>
                </c:pt>
                <c:pt idx="19" c:formatCode="yyyy\-mm\-dd">
                  <c:v>43920</c:v>
                </c:pt>
                <c:pt idx="20" c:formatCode="yyyy\-mm\-dd">
                  <c:v>43921</c:v>
                </c:pt>
                <c:pt idx="21" c:formatCode="yyyy\-mm\-dd">
                  <c:v>43922</c:v>
                </c:pt>
                <c:pt idx="22" c:formatCode="yyyy\-mm\-dd">
                  <c:v>43923</c:v>
                </c:pt>
                <c:pt idx="23" c:formatCode="yyyy\-mm\-dd">
                  <c:v>43924</c:v>
                </c:pt>
                <c:pt idx="24" c:formatCode="yyyy\-mm\-dd">
                  <c:v>43928</c:v>
                </c:pt>
                <c:pt idx="25" c:formatCode="yyyy\-mm\-dd">
                  <c:v>43929</c:v>
                </c:pt>
                <c:pt idx="26" c:formatCode="yyyy\-mm\-dd">
                  <c:v>43930</c:v>
                </c:pt>
                <c:pt idx="27" c:formatCode="yyyy\-mm\-dd">
                  <c:v>43931</c:v>
                </c:pt>
                <c:pt idx="28" c:formatCode="yyyy\-mm\-dd">
                  <c:v>43934</c:v>
                </c:pt>
                <c:pt idx="29" c:formatCode="yyyy\-mm\-dd">
                  <c:v>43935</c:v>
                </c:pt>
                <c:pt idx="30" c:formatCode="yyyy\-mm\-dd">
                  <c:v>43936</c:v>
                </c:pt>
                <c:pt idx="31" c:formatCode="yyyy\-mm\-dd">
                  <c:v>43937</c:v>
                </c:pt>
                <c:pt idx="32" c:formatCode="yyyy\-mm\-dd">
                  <c:v>43938</c:v>
                </c:pt>
                <c:pt idx="33" c:formatCode="yyyy\-mm\-dd">
                  <c:v>43941</c:v>
                </c:pt>
                <c:pt idx="34" c:formatCode="yyyy\-mm\-dd">
                  <c:v>43942</c:v>
                </c:pt>
                <c:pt idx="35" c:formatCode="yyyy\-mm\-dd">
                  <c:v>43943</c:v>
                </c:pt>
                <c:pt idx="36" c:formatCode="yyyy\-mm\-dd">
                  <c:v>43944</c:v>
                </c:pt>
                <c:pt idx="37" c:formatCode="yyyy\-mm\-dd">
                  <c:v>43945</c:v>
                </c:pt>
                <c:pt idx="38" c:formatCode="yyyy\-mm\-dd">
                  <c:v>43948</c:v>
                </c:pt>
                <c:pt idx="39" c:formatCode="yyyy\-mm\-dd">
                  <c:v>43949</c:v>
                </c:pt>
                <c:pt idx="40" c:formatCode="yyyy\-mm\-dd">
                  <c:v>43950</c:v>
                </c:pt>
                <c:pt idx="41" c:formatCode="yyyy\-mm\-dd">
                  <c:v>43951</c:v>
                </c:pt>
                <c:pt idx="42" c:formatCode="yyyy\-mm\-dd">
                  <c:v>43957</c:v>
                </c:pt>
                <c:pt idx="43" c:formatCode="yyyy\-mm\-dd">
                  <c:v>43958</c:v>
                </c:pt>
                <c:pt idx="44" c:formatCode="yyyy\-mm\-dd">
                  <c:v>43959</c:v>
                </c:pt>
                <c:pt idx="45" c:formatCode="yyyy\-mm\-dd">
                  <c:v>43962</c:v>
                </c:pt>
                <c:pt idx="46" c:formatCode="yyyy\-mm\-dd">
                  <c:v>43963</c:v>
                </c:pt>
                <c:pt idx="47" c:formatCode="yyyy\-mm\-dd">
                  <c:v>43964</c:v>
                </c:pt>
                <c:pt idx="48" c:formatCode="yyyy\-mm\-dd">
                  <c:v>43965</c:v>
                </c:pt>
                <c:pt idx="49" c:formatCode="yyyy\-mm\-dd">
                  <c:v>43966</c:v>
                </c:pt>
                <c:pt idx="50" c:formatCode="yyyy\-mm\-dd">
                  <c:v>43969</c:v>
                </c:pt>
                <c:pt idx="51" c:formatCode="yyyy\-mm\-dd">
                  <c:v>43970</c:v>
                </c:pt>
                <c:pt idx="52" c:formatCode="yyyy\-mm\-dd">
                  <c:v>43971</c:v>
                </c:pt>
                <c:pt idx="53" c:formatCode="yyyy\-mm\-dd">
                  <c:v>43972</c:v>
                </c:pt>
              </c:numCache>
            </c:numRef>
          </c:cat>
          <c:val>
            <c:numRef>
              <c:f>[铜铝铅锌基差数据.xlsx]Sheet2!$E$3:$E$56</c:f>
              <c:numCache>
                <c:formatCode>0_);[Red]\(0\)</c:formatCode>
                <c:ptCount val="54"/>
                <c:pt idx="0">
                  <c:v>16310</c:v>
                </c:pt>
                <c:pt idx="1">
                  <c:v>16090</c:v>
                </c:pt>
                <c:pt idx="2">
                  <c:v>16140</c:v>
                </c:pt>
                <c:pt idx="3">
                  <c:v>16090</c:v>
                </c:pt>
                <c:pt idx="4">
                  <c:v>15605</c:v>
                </c:pt>
                <c:pt idx="5">
                  <c:v>16065</c:v>
                </c:pt>
                <c:pt idx="6">
                  <c:v>16050</c:v>
                </c:pt>
                <c:pt idx="7">
                  <c:v>15865</c:v>
                </c:pt>
                <c:pt idx="8">
                  <c:v>15845</c:v>
                </c:pt>
                <c:pt idx="9">
                  <c:v>15580</c:v>
                </c:pt>
                <c:pt idx="10">
                  <c:v>15720</c:v>
                </c:pt>
                <c:pt idx="11">
                  <c:v>14920</c:v>
                </c:pt>
                <c:pt idx="12">
                  <c:v>14520</c:v>
                </c:pt>
                <c:pt idx="13">
                  <c:v>15105</c:v>
                </c:pt>
                <c:pt idx="14">
                  <c:v>14640</c:v>
                </c:pt>
                <c:pt idx="15">
                  <c:v>14915</c:v>
                </c:pt>
                <c:pt idx="16">
                  <c:v>14955</c:v>
                </c:pt>
                <c:pt idx="17">
                  <c:v>14900</c:v>
                </c:pt>
                <c:pt idx="18">
                  <c:v>15345</c:v>
                </c:pt>
                <c:pt idx="19">
                  <c:v>15070</c:v>
                </c:pt>
                <c:pt idx="20">
                  <c:v>15145</c:v>
                </c:pt>
                <c:pt idx="21">
                  <c:v>15070</c:v>
                </c:pt>
                <c:pt idx="22">
                  <c:v>15295</c:v>
                </c:pt>
                <c:pt idx="23" c:formatCode="General">
                  <c:v>15465</c:v>
                </c:pt>
                <c:pt idx="24" c:formatCode="General">
                  <c:v>15785</c:v>
                </c:pt>
                <c:pt idx="25" c:formatCode="General">
                  <c:v>15650</c:v>
                </c:pt>
                <c:pt idx="26" c:formatCode="General">
                  <c:v>15575</c:v>
                </c:pt>
                <c:pt idx="27" c:formatCode="General">
                  <c:v>15675</c:v>
                </c:pt>
                <c:pt idx="28" c:formatCode="General">
                  <c:v>15770</c:v>
                </c:pt>
                <c:pt idx="29" c:formatCode="General">
                  <c:v>15890</c:v>
                </c:pt>
                <c:pt idx="30" c:formatCode="General">
                  <c:v>15820</c:v>
                </c:pt>
                <c:pt idx="31" c:formatCode="General">
                  <c:v>15945</c:v>
                </c:pt>
                <c:pt idx="32" c:formatCode="General">
                  <c:v>16080</c:v>
                </c:pt>
                <c:pt idx="33" c:formatCode="General">
                  <c:v>16070</c:v>
                </c:pt>
                <c:pt idx="34" c:formatCode="General">
                  <c:v>15640</c:v>
                </c:pt>
                <c:pt idx="35" c:formatCode="General">
                  <c:v>15780</c:v>
                </c:pt>
                <c:pt idx="36" c:formatCode="General">
                  <c:v>15745</c:v>
                </c:pt>
                <c:pt idx="37" c:formatCode="General">
                  <c:v>15700</c:v>
                </c:pt>
                <c:pt idx="38" c:formatCode="General">
                  <c:v>15945</c:v>
                </c:pt>
                <c:pt idx="39" c:formatCode="General">
                  <c:v>15995</c:v>
                </c:pt>
                <c:pt idx="40" c:formatCode="General">
                  <c:v>16165</c:v>
                </c:pt>
                <c:pt idx="41" c:formatCode="General">
                  <c:v>16190</c:v>
                </c:pt>
                <c:pt idx="42" c:formatCode="General">
                  <c:v>16225</c:v>
                </c:pt>
                <c:pt idx="43" c:formatCode="General">
                  <c:v>16495</c:v>
                </c:pt>
                <c:pt idx="44" c:formatCode="General">
                  <c:v>16860</c:v>
                </c:pt>
                <c:pt idx="45" c:formatCode="General">
                  <c:v>16725</c:v>
                </c:pt>
                <c:pt idx="46" c:formatCode="General">
                  <c:v>16700</c:v>
                </c:pt>
                <c:pt idx="47" c:formatCode="General">
                  <c:v>16500</c:v>
                </c:pt>
                <c:pt idx="48" c:formatCode="General">
                  <c:v>16370</c:v>
                </c:pt>
                <c:pt idx="49" c:formatCode="General">
                  <c:v>16405</c:v>
                </c:pt>
                <c:pt idx="50" c:formatCode="General">
                  <c:v>16500</c:v>
                </c:pt>
                <c:pt idx="51" c:formatCode="General">
                  <c:v>16630</c:v>
                </c:pt>
                <c:pt idx="52" c:formatCode="General">
                  <c:v>16650</c:v>
                </c:pt>
                <c:pt idx="53" c:formatCode="General">
                  <c:v>16415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[铜铝铅锌基差数据.xlsx]Sheet2!$F$1</c:f>
              <c:strCache>
                <c:ptCount val="1"/>
                <c:pt idx="0">
                  <c:v>连四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[铜铝铅锌基差数据.xlsx]Sheet2!$A$3:$A$56</c:f>
              <c:numCache>
                <c:formatCode>yyyy\-mm\-dd</c:formatCode>
                <c:ptCount val="54"/>
                <c:pt idx="0" c:formatCode="yyyy\-mm\-dd">
                  <c:v>43893</c:v>
                </c:pt>
                <c:pt idx="1" c:formatCode="yyyy\-mm\-dd">
                  <c:v>43894</c:v>
                </c:pt>
                <c:pt idx="2" c:formatCode="yyyy\-mm\-dd">
                  <c:v>43895</c:v>
                </c:pt>
                <c:pt idx="3" c:formatCode="yyyy\-mm\-dd">
                  <c:v>43896</c:v>
                </c:pt>
                <c:pt idx="4" c:formatCode="yyyy\-mm\-dd">
                  <c:v>43899</c:v>
                </c:pt>
                <c:pt idx="5" c:formatCode="yyyy\-mm\-dd">
                  <c:v>43900</c:v>
                </c:pt>
                <c:pt idx="6" c:formatCode="yyyy\-mm\-dd">
                  <c:v>43901</c:v>
                </c:pt>
                <c:pt idx="7" c:formatCode="yyyy\-mm\-dd">
                  <c:v>43902</c:v>
                </c:pt>
                <c:pt idx="8" c:formatCode="yyyy\-mm\-dd">
                  <c:v>43903</c:v>
                </c:pt>
                <c:pt idx="9" c:formatCode="yyyy\-mm\-dd">
                  <c:v>43906</c:v>
                </c:pt>
                <c:pt idx="10" c:formatCode="yyyy\-mm\-dd">
                  <c:v>43907</c:v>
                </c:pt>
                <c:pt idx="11" c:formatCode="yyyy\-mm\-dd">
                  <c:v>43908</c:v>
                </c:pt>
                <c:pt idx="12" c:formatCode="yyyy\-mm\-dd">
                  <c:v>43909</c:v>
                </c:pt>
                <c:pt idx="13" c:formatCode="yyyy\-mm\-dd">
                  <c:v>43910</c:v>
                </c:pt>
                <c:pt idx="14" c:formatCode="yyyy\-mm\-dd">
                  <c:v>43913</c:v>
                </c:pt>
                <c:pt idx="15" c:formatCode="yyyy\-mm\-dd">
                  <c:v>43914</c:v>
                </c:pt>
                <c:pt idx="16" c:formatCode="yyyy\-mm\-dd">
                  <c:v>43915</c:v>
                </c:pt>
                <c:pt idx="17" c:formatCode="yyyy\-mm\-dd">
                  <c:v>43916</c:v>
                </c:pt>
                <c:pt idx="18" c:formatCode="yyyy\-mm\-dd">
                  <c:v>43917</c:v>
                </c:pt>
                <c:pt idx="19" c:formatCode="yyyy\-mm\-dd">
                  <c:v>43920</c:v>
                </c:pt>
                <c:pt idx="20" c:formatCode="yyyy\-mm\-dd">
                  <c:v>43921</c:v>
                </c:pt>
                <c:pt idx="21" c:formatCode="yyyy\-mm\-dd">
                  <c:v>43922</c:v>
                </c:pt>
                <c:pt idx="22" c:formatCode="yyyy\-mm\-dd">
                  <c:v>43923</c:v>
                </c:pt>
                <c:pt idx="23" c:formatCode="yyyy\-mm\-dd">
                  <c:v>43924</c:v>
                </c:pt>
                <c:pt idx="24" c:formatCode="yyyy\-mm\-dd">
                  <c:v>43928</c:v>
                </c:pt>
                <c:pt idx="25" c:formatCode="yyyy\-mm\-dd">
                  <c:v>43929</c:v>
                </c:pt>
                <c:pt idx="26" c:formatCode="yyyy\-mm\-dd">
                  <c:v>43930</c:v>
                </c:pt>
                <c:pt idx="27" c:formatCode="yyyy\-mm\-dd">
                  <c:v>43931</c:v>
                </c:pt>
                <c:pt idx="28" c:formatCode="yyyy\-mm\-dd">
                  <c:v>43934</c:v>
                </c:pt>
                <c:pt idx="29" c:formatCode="yyyy\-mm\-dd">
                  <c:v>43935</c:v>
                </c:pt>
                <c:pt idx="30" c:formatCode="yyyy\-mm\-dd">
                  <c:v>43936</c:v>
                </c:pt>
                <c:pt idx="31" c:formatCode="yyyy\-mm\-dd">
                  <c:v>43937</c:v>
                </c:pt>
                <c:pt idx="32" c:formatCode="yyyy\-mm\-dd">
                  <c:v>43938</c:v>
                </c:pt>
                <c:pt idx="33" c:formatCode="yyyy\-mm\-dd">
                  <c:v>43941</c:v>
                </c:pt>
                <c:pt idx="34" c:formatCode="yyyy\-mm\-dd">
                  <c:v>43942</c:v>
                </c:pt>
                <c:pt idx="35" c:formatCode="yyyy\-mm\-dd">
                  <c:v>43943</c:v>
                </c:pt>
                <c:pt idx="36" c:formatCode="yyyy\-mm\-dd">
                  <c:v>43944</c:v>
                </c:pt>
                <c:pt idx="37" c:formatCode="yyyy\-mm\-dd">
                  <c:v>43945</c:v>
                </c:pt>
                <c:pt idx="38" c:formatCode="yyyy\-mm\-dd">
                  <c:v>43948</c:v>
                </c:pt>
                <c:pt idx="39" c:formatCode="yyyy\-mm\-dd">
                  <c:v>43949</c:v>
                </c:pt>
                <c:pt idx="40" c:formatCode="yyyy\-mm\-dd">
                  <c:v>43950</c:v>
                </c:pt>
                <c:pt idx="41" c:formatCode="yyyy\-mm\-dd">
                  <c:v>43951</c:v>
                </c:pt>
                <c:pt idx="42" c:formatCode="yyyy\-mm\-dd">
                  <c:v>43957</c:v>
                </c:pt>
                <c:pt idx="43" c:formatCode="yyyy\-mm\-dd">
                  <c:v>43958</c:v>
                </c:pt>
                <c:pt idx="44" c:formatCode="yyyy\-mm\-dd">
                  <c:v>43959</c:v>
                </c:pt>
                <c:pt idx="45" c:formatCode="yyyy\-mm\-dd">
                  <c:v>43962</c:v>
                </c:pt>
                <c:pt idx="46" c:formatCode="yyyy\-mm\-dd">
                  <c:v>43963</c:v>
                </c:pt>
                <c:pt idx="47" c:formatCode="yyyy\-mm\-dd">
                  <c:v>43964</c:v>
                </c:pt>
                <c:pt idx="48" c:formatCode="yyyy\-mm\-dd">
                  <c:v>43965</c:v>
                </c:pt>
                <c:pt idx="49" c:formatCode="yyyy\-mm\-dd">
                  <c:v>43966</c:v>
                </c:pt>
                <c:pt idx="50" c:formatCode="yyyy\-mm\-dd">
                  <c:v>43969</c:v>
                </c:pt>
                <c:pt idx="51" c:formatCode="yyyy\-mm\-dd">
                  <c:v>43970</c:v>
                </c:pt>
                <c:pt idx="52" c:formatCode="yyyy\-mm\-dd">
                  <c:v>43971</c:v>
                </c:pt>
                <c:pt idx="53" c:formatCode="yyyy\-mm\-dd">
                  <c:v>43972</c:v>
                </c:pt>
              </c:numCache>
            </c:numRef>
          </c:cat>
          <c:val>
            <c:numRef>
              <c:f>[铜铝铅锌基差数据.xlsx]Sheet2!$F$3:$F$56</c:f>
              <c:numCache>
                <c:formatCode>0_);[Red]\(0\)</c:formatCode>
                <c:ptCount val="54"/>
                <c:pt idx="0">
                  <c:v>16370</c:v>
                </c:pt>
                <c:pt idx="1">
                  <c:v>16150</c:v>
                </c:pt>
                <c:pt idx="2">
                  <c:v>16160</c:v>
                </c:pt>
                <c:pt idx="3">
                  <c:v>16130</c:v>
                </c:pt>
                <c:pt idx="4">
                  <c:v>15635</c:v>
                </c:pt>
                <c:pt idx="5">
                  <c:v>16095</c:v>
                </c:pt>
                <c:pt idx="6">
                  <c:v>16070</c:v>
                </c:pt>
                <c:pt idx="7">
                  <c:v>15915</c:v>
                </c:pt>
                <c:pt idx="8">
                  <c:v>15850</c:v>
                </c:pt>
                <c:pt idx="9">
                  <c:v>15605</c:v>
                </c:pt>
                <c:pt idx="10">
                  <c:v>15755</c:v>
                </c:pt>
                <c:pt idx="11">
                  <c:v>15010</c:v>
                </c:pt>
                <c:pt idx="12">
                  <c:v>14570</c:v>
                </c:pt>
                <c:pt idx="13">
                  <c:v>15150</c:v>
                </c:pt>
                <c:pt idx="14">
                  <c:v>14680</c:v>
                </c:pt>
                <c:pt idx="15">
                  <c:v>14945</c:v>
                </c:pt>
                <c:pt idx="16">
                  <c:v>14960</c:v>
                </c:pt>
                <c:pt idx="17">
                  <c:v>14915</c:v>
                </c:pt>
                <c:pt idx="18">
                  <c:v>15380</c:v>
                </c:pt>
                <c:pt idx="19">
                  <c:v>15105</c:v>
                </c:pt>
                <c:pt idx="20">
                  <c:v>15170</c:v>
                </c:pt>
                <c:pt idx="21">
                  <c:v>15065</c:v>
                </c:pt>
                <c:pt idx="22">
                  <c:v>15295</c:v>
                </c:pt>
                <c:pt idx="23" c:formatCode="General">
                  <c:v>15440</c:v>
                </c:pt>
                <c:pt idx="24" c:formatCode="General">
                  <c:v>15745</c:v>
                </c:pt>
                <c:pt idx="25" c:formatCode="General">
                  <c:v>15680</c:v>
                </c:pt>
                <c:pt idx="26" c:formatCode="General">
                  <c:v>15620</c:v>
                </c:pt>
                <c:pt idx="27" c:formatCode="General">
                  <c:v>15695</c:v>
                </c:pt>
                <c:pt idx="28" c:formatCode="General">
                  <c:v>15765</c:v>
                </c:pt>
                <c:pt idx="29" c:formatCode="General">
                  <c:v>15890</c:v>
                </c:pt>
                <c:pt idx="30" c:formatCode="General">
                  <c:v>15820</c:v>
                </c:pt>
                <c:pt idx="31" c:formatCode="General">
                  <c:v>15920</c:v>
                </c:pt>
                <c:pt idx="32" c:formatCode="General">
                  <c:v>16075</c:v>
                </c:pt>
                <c:pt idx="33" c:formatCode="General">
                  <c:v>16065</c:v>
                </c:pt>
                <c:pt idx="34" c:formatCode="General">
                  <c:v>15610</c:v>
                </c:pt>
                <c:pt idx="35" c:formatCode="General">
                  <c:v>15765</c:v>
                </c:pt>
                <c:pt idx="36" c:formatCode="General">
                  <c:v>15750</c:v>
                </c:pt>
                <c:pt idx="37" c:formatCode="General">
                  <c:v>15695</c:v>
                </c:pt>
                <c:pt idx="38" c:formatCode="General">
                  <c:v>15880</c:v>
                </c:pt>
                <c:pt idx="39" c:formatCode="General">
                  <c:v>15920</c:v>
                </c:pt>
                <c:pt idx="40" c:formatCode="General">
                  <c:v>16060</c:v>
                </c:pt>
                <c:pt idx="41" c:formatCode="General">
                  <c:v>16085</c:v>
                </c:pt>
                <c:pt idx="42" c:formatCode="General">
                  <c:v>16135</c:v>
                </c:pt>
                <c:pt idx="43" c:formatCode="General">
                  <c:v>16420</c:v>
                </c:pt>
                <c:pt idx="44" c:formatCode="General">
                  <c:v>16795</c:v>
                </c:pt>
                <c:pt idx="45" c:formatCode="General">
                  <c:v>16640</c:v>
                </c:pt>
                <c:pt idx="46" c:formatCode="General">
                  <c:v>16610</c:v>
                </c:pt>
                <c:pt idx="47" c:formatCode="General">
                  <c:v>16400</c:v>
                </c:pt>
                <c:pt idx="48" c:formatCode="General">
                  <c:v>16300</c:v>
                </c:pt>
                <c:pt idx="49" c:formatCode="General">
                  <c:v>16370</c:v>
                </c:pt>
                <c:pt idx="50" c:formatCode="General">
                  <c:v>16450</c:v>
                </c:pt>
                <c:pt idx="51" c:formatCode="General">
                  <c:v>16580</c:v>
                </c:pt>
                <c:pt idx="52" c:formatCode="General">
                  <c:v>16635</c:v>
                </c:pt>
                <c:pt idx="53" c:formatCode="General">
                  <c:v>16410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[铜铝铅锌基差数据.xlsx]Sheet2!$G$1</c:f>
              <c:strCache>
                <c:ptCount val="1"/>
                <c:pt idx="0">
                  <c:v>连五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[铜铝铅锌基差数据.xlsx]Sheet2!$A$3:$A$56</c:f>
              <c:numCache>
                <c:formatCode>yyyy\-mm\-dd</c:formatCode>
                <c:ptCount val="54"/>
                <c:pt idx="0" c:formatCode="yyyy\-mm\-dd">
                  <c:v>43893</c:v>
                </c:pt>
                <c:pt idx="1" c:formatCode="yyyy\-mm\-dd">
                  <c:v>43894</c:v>
                </c:pt>
                <c:pt idx="2" c:formatCode="yyyy\-mm\-dd">
                  <c:v>43895</c:v>
                </c:pt>
                <c:pt idx="3" c:formatCode="yyyy\-mm\-dd">
                  <c:v>43896</c:v>
                </c:pt>
                <c:pt idx="4" c:formatCode="yyyy\-mm\-dd">
                  <c:v>43899</c:v>
                </c:pt>
                <c:pt idx="5" c:formatCode="yyyy\-mm\-dd">
                  <c:v>43900</c:v>
                </c:pt>
                <c:pt idx="6" c:formatCode="yyyy\-mm\-dd">
                  <c:v>43901</c:v>
                </c:pt>
                <c:pt idx="7" c:formatCode="yyyy\-mm\-dd">
                  <c:v>43902</c:v>
                </c:pt>
                <c:pt idx="8" c:formatCode="yyyy\-mm\-dd">
                  <c:v>43903</c:v>
                </c:pt>
                <c:pt idx="9" c:formatCode="yyyy\-mm\-dd">
                  <c:v>43906</c:v>
                </c:pt>
                <c:pt idx="10" c:formatCode="yyyy\-mm\-dd">
                  <c:v>43907</c:v>
                </c:pt>
                <c:pt idx="11" c:formatCode="yyyy\-mm\-dd">
                  <c:v>43908</c:v>
                </c:pt>
                <c:pt idx="12" c:formatCode="yyyy\-mm\-dd">
                  <c:v>43909</c:v>
                </c:pt>
                <c:pt idx="13" c:formatCode="yyyy\-mm\-dd">
                  <c:v>43910</c:v>
                </c:pt>
                <c:pt idx="14" c:formatCode="yyyy\-mm\-dd">
                  <c:v>43913</c:v>
                </c:pt>
                <c:pt idx="15" c:formatCode="yyyy\-mm\-dd">
                  <c:v>43914</c:v>
                </c:pt>
                <c:pt idx="16" c:formatCode="yyyy\-mm\-dd">
                  <c:v>43915</c:v>
                </c:pt>
                <c:pt idx="17" c:formatCode="yyyy\-mm\-dd">
                  <c:v>43916</c:v>
                </c:pt>
                <c:pt idx="18" c:formatCode="yyyy\-mm\-dd">
                  <c:v>43917</c:v>
                </c:pt>
                <c:pt idx="19" c:formatCode="yyyy\-mm\-dd">
                  <c:v>43920</c:v>
                </c:pt>
                <c:pt idx="20" c:formatCode="yyyy\-mm\-dd">
                  <c:v>43921</c:v>
                </c:pt>
                <c:pt idx="21" c:formatCode="yyyy\-mm\-dd">
                  <c:v>43922</c:v>
                </c:pt>
                <c:pt idx="22" c:formatCode="yyyy\-mm\-dd">
                  <c:v>43923</c:v>
                </c:pt>
                <c:pt idx="23" c:formatCode="yyyy\-mm\-dd">
                  <c:v>43924</c:v>
                </c:pt>
                <c:pt idx="24" c:formatCode="yyyy\-mm\-dd">
                  <c:v>43928</c:v>
                </c:pt>
                <c:pt idx="25" c:formatCode="yyyy\-mm\-dd">
                  <c:v>43929</c:v>
                </c:pt>
                <c:pt idx="26" c:formatCode="yyyy\-mm\-dd">
                  <c:v>43930</c:v>
                </c:pt>
                <c:pt idx="27" c:formatCode="yyyy\-mm\-dd">
                  <c:v>43931</c:v>
                </c:pt>
                <c:pt idx="28" c:formatCode="yyyy\-mm\-dd">
                  <c:v>43934</c:v>
                </c:pt>
                <c:pt idx="29" c:formatCode="yyyy\-mm\-dd">
                  <c:v>43935</c:v>
                </c:pt>
                <c:pt idx="30" c:formatCode="yyyy\-mm\-dd">
                  <c:v>43936</c:v>
                </c:pt>
                <c:pt idx="31" c:formatCode="yyyy\-mm\-dd">
                  <c:v>43937</c:v>
                </c:pt>
                <c:pt idx="32" c:formatCode="yyyy\-mm\-dd">
                  <c:v>43938</c:v>
                </c:pt>
                <c:pt idx="33" c:formatCode="yyyy\-mm\-dd">
                  <c:v>43941</c:v>
                </c:pt>
                <c:pt idx="34" c:formatCode="yyyy\-mm\-dd">
                  <c:v>43942</c:v>
                </c:pt>
                <c:pt idx="35" c:formatCode="yyyy\-mm\-dd">
                  <c:v>43943</c:v>
                </c:pt>
                <c:pt idx="36" c:formatCode="yyyy\-mm\-dd">
                  <c:v>43944</c:v>
                </c:pt>
                <c:pt idx="37" c:formatCode="yyyy\-mm\-dd">
                  <c:v>43945</c:v>
                </c:pt>
                <c:pt idx="38" c:formatCode="yyyy\-mm\-dd">
                  <c:v>43948</c:v>
                </c:pt>
                <c:pt idx="39" c:formatCode="yyyy\-mm\-dd">
                  <c:v>43949</c:v>
                </c:pt>
                <c:pt idx="40" c:formatCode="yyyy\-mm\-dd">
                  <c:v>43950</c:v>
                </c:pt>
                <c:pt idx="41" c:formatCode="yyyy\-mm\-dd">
                  <c:v>43951</c:v>
                </c:pt>
                <c:pt idx="42" c:formatCode="yyyy\-mm\-dd">
                  <c:v>43957</c:v>
                </c:pt>
                <c:pt idx="43" c:formatCode="yyyy\-mm\-dd">
                  <c:v>43958</c:v>
                </c:pt>
                <c:pt idx="44" c:formatCode="yyyy\-mm\-dd">
                  <c:v>43959</c:v>
                </c:pt>
                <c:pt idx="45" c:formatCode="yyyy\-mm\-dd">
                  <c:v>43962</c:v>
                </c:pt>
                <c:pt idx="46" c:formatCode="yyyy\-mm\-dd">
                  <c:v>43963</c:v>
                </c:pt>
                <c:pt idx="47" c:formatCode="yyyy\-mm\-dd">
                  <c:v>43964</c:v>
                </c:pt>
                <c:pt idx="48" c:formatCode="yyyy\-mm\-dd">
                  <c:v>43965</c:v>
                </c:pt>
                <c:pt idx="49" c:formatCode="yyyy\-mm\-dd">
                  <c:v>43966</c:v>
                </c:pt>
                <c:pt idx="50" c:formatCode="yyyy\-mm\-dd">
                  <c:v>43969</c:v>
                </c:pt>
                <c:pt idx="51" c:formatCode="yyyy\-mm\-dd">
                  <c:v>43970</c:v>
                </c:pt>
                <c:pt idx="52" c:formatCode="yyyy\-mm\-dd">
                  <c:v>43971</c:v>
                </c:pt>
                <c:pt idx="53" c:formatCode="yyyy\-mm\-dd">
                  <c:v>43972</c:v>
                </c:pt>
              </c:numCache>
            </c:numRef>
          </c:cat>
          <c:val>
            <c:numRef>
              <c:f>[铜铝铅锌基差数据.xlsx]Sheet2!$G$3:$G$56</c:f>
              <c:numCache>
                <c:formatCode>0_);[Red]\(0\)</c:formatCode>
                <c:ptCount val="54"/>
                <c:pt idx="0">
                  <c:v>16360</c:v>
                </c:pt>
                <c:pt idx="1">
                  <c:v>16180</c:v>
                </c:pt>
                <c:pt idx="2">
                  <c:v>16210</c:v>
                </c:pt>
                <c:pt idx="3">
                  <c:v>16140</c:v>
                </c:pt>
                <c:pt idx="4">
                  <c:v>15665</c:v>
                </c:pt>
                <c:pt idx="5">
                  <c:v>16110</c:v>
                </c:pt>
                <c:pt idx="6">
                  <c:v>16105</c:v>
                </c:pt>
                <c:pt idx="7">
                  <c:v>15950</c:v>
                </c:pt>
                <c:pt idx="8">
                  <c:v>15895</c:v>
                </c:pt>
                <c:pt idx="9">
                  <c:v>15670</c:v>
                </c:pt>
                <c:pt idx="10">
                  <c:v>15785</c:v>
                </c:pt>
                <c:pt idx="11">
                  <c:v>15030</c:v>
                </c:pt>
                <c:pt idx="12">
                  <c:v>14580</c:v>
                </c:pt>
                <c:pt idx="13">
                  <c:v>15170</c:v>
                </c:pt>
                <c:pt idx="14">
                  <c:v>14710</c:v>
                </c:pt>
                <c:pt idx="15">
                  <c:v>14990</c:v>
                </c:pt>
                <c:pt idx="16">
                  <c:v>14990</c:v>
                </c:pt>
                <c:pt idx="17">
                  <c:v>14975</c:v>
                </c:pt>
                <c:pt idx="18">
                  <c:v>15375</c:v>
                </c:pt>
                <c:pt idx="19">
                  <c:v>15100</c:v>
                </c:pt>
                <c:pt idx="20">
                  <c:v>15180</c:v>
                </c:pt>
                <c:pt idx="21">
                  <c:v>15075</c:v>
                </c:pt>
                <c:pt idx="22">
                  <c:v>15300</c:v>
                </c:pt>
                <c:pt idx="23" c:formatCode="General">
                  <c:v>15400</c:v>
                </c:pt>
                <c:pt idx="24" c:formatCode="General">
                  <c:v>15770</c:v>
                </c:pt>
                <c:pt idx="25" c:formatCode="General">
                  <c:v>15660</c:v>
                </c:pt>
                <c:pt idx="26" c:formatCode="General">
                  <c:v>15610</c:v>
                </c:pt>
                <c:pt idx="27" c:formatCode="General">
                  <c:v>15690</c:v>
                </c:pt>
                <c:pt idx="28" c:formatCode="General">
                  <c:v>15765</c:v>
                </c:pt>
                <c:pt idx="29" c:formatCode="General">
                  <c:v>15880</c:v>
                </c:pt>
                <c:pt idx="30" c:formatCode="General">
                  <c:v>15820</c:v>
                </c:pt>
                <c:pt idx="31" c:formatCode="General">
                  <c:v>15955</c:v>
                </c:pt>
                <c:pt idx="32" c:formatCode="General">
                  <c:v>16030</c:v>
                </c:pt>
                <c:pt idx="33" c:formatCode="General">
                  <c:v>16025</c:v>
                </c:pt>
                <c:pt idx="34" c:formatCode="General">
                  <c:v>15605</c:v>
                </c:pt>
                <c:pt idx="35" c:formatCode="General">
                  <c:v>15770</c:v>
                </c:pt>
                <c:pt idx="36" c:formatCode="General">
                  <c:v>15705</c:v>
                </c:pt>
                <c:pt idx="37" c:formatCode="General">
                  <c:v>15635</c:v>
                </c:pt>
                <c:pt idx="38" c:formatCode="General">
                  <c:v>15850</c:v>
                </c:pt>
                <c:pt idx="39" c:formatCode="General">
                  <c:v>15900</c:v>
                </c:pt>
                <c:pt idx="40" c:formatCode="General">
                  <c:v>15995</c:v>
                </c:pt>
                <c:pt idx="41" c:formatCode="General">
                  <c:v>16035</c:v>
                </c:pt>
                <c:pt idx="42" c:formatCode="General">
                  <c:v>16090</c:v>
                </c:pt>
                <c:pt idx="43" c:formatCode="General">
                  <c:v>16380</c:v>
                </c:pt>
                <c:pt idx="44" c:formatCode="General">
                  <c:v>16730</c:v>
                </c:pt>
                <c:pt idx="45" c:formatCode="General">
                  <c:v>16620</c:v>
                </c:pt>
                <c:pt idx="46" c:formatCode="General">
                  <c:v>16585</c:v>
                </c:pt>
                <c:pt idx="47" c:formatCode="General">
                  <c:v>16355</c:v>
                </c:pt>
                <c:pt idx="48" c:formatCode="General">
                  <c:v>16300</c:v>
                </c:pt>
                <c:pt idx="49" c:formatCode="General">
                  <c:v>16310</c:v>
                </c:pt>
                <c:pt idx="50" c:formatCode="General">
                  <c:v>16420</c:v>
                </c:pt>
                <c:pt idx="51" c:formatCode="General">
                  <c:v>16535</c:v>
                </c:pt>
                <c:pt idx="52" c:formatCode="General">
                  <c:v>16630</c:v>
                </c:pt>
                <c:pt idx="53" c:formatCode="General">
                  <c:v>16395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48476840"/>
        <c:axId val="457231491"/>
      </c:lineChart>
      <c:dateAx>
        <c:axId val="484768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57231491"/>
        <c:crosses val="autoZero"/>
        <c:auto val="1"/>
        <c:lblOffset val="100"/>
        <c:baseTimeUnit val="days"/>
      </c:dateAx>
      <c:valAx>
        <c:axId val="457231491"/>
        <c:scaling>
          <c:orientation val="minMax"/>
          <c:min val="14000"/>
        </c:scaling>
        <c:delete val="0"/>
        <c:axPos val="l"/>
        <c:numFmt formatCode="0_);[Red]\(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847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锌连续合约对当月基差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[铜铝铅锌基差数据.xlsx]Sheet2!$H$1</c:f>
              <c:strCache>
                <c:ptCount val="1"/>
                <c:pt idx="0">
                  <c:v>基差0-1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[铜铝铅锌基差数据.xlsx]Sheet2!$A$2:$A$56</c:f>
              <c:numCache>
                <c:formatCode>yyyy\-mm\-dd</c:formatCode>
                <c:ptCount val="55"/>
                <c:pt idx="0" c:formatCode="yyyy\-mm\-dd">
                  <c:v>43892</c:v>
                </c:pt>
                <c:pt idx="1" c:formatCode="yyyy\-mm\-dd">
                  <c:v>43893</c:v>
                </c:pt>
                <c:pt idx="2" c:formatCode="yyyy\-mm\-dd">
                  <c:v>43894</c:v>
                </c:pt>
                <c:pt idx="3" c:formatCode="yyyy\-mm\-dd">
                  <c:v>43895</c:v>
                </c:pt>
                <c:pt idx="4" c:formatCode="yyyy\-mm\-dd">
                  <c:v>43896</c:v>
                </c:pt>
                <c:pt idx="5" c:formatCode="yyyy\-mm\-dd">
                  <c:v>43899</c:v>
                </c:pt>
                <c:pt idx="6" c:formatCode="yyyy\-mm\-dd">
                  <c:v>43900</c:v>
                </c:pt>
                <c:pt idx="7" c:formatCode="yyyy\-mm\-dd">
                  <c:v>43901</c:v>
                </c:pt>
                <c:pt idx="8" c:formatCode="yyyy\-mm\-dd">
                  <c:v>43902</c:v>
                </c:pt>
                <c:pt idx="9" c:formatCode="yyyy\-mm\-dd">
                  <c:v>43903</c:v>
                </c:pt>
                <c:pt idx="10" c:formatCode="yyyy\-mm\-dd">
                  <c:v>43906</c:v>
                </c:pt>
                <c:pt idx="11" c:formatCode="yyyy\-mm\-dd">
                  <c:v>43907</c:v>
                </c:pt>
                <c:pt idx="12" c:formatCode="yyyy\-mm\-dd">
                  <c:v>43908</c:v>
                </c:pt>
                <c:pt idx="13" c:formatCode="yyyy\-mm\-dd">
                  <c:v>43909</c:v>
                </c:pt>
                <c:pt idx="14" c:formatCode="yyyy\-mm\-dd">
                  <c:v>43910</c:v>
                </c:pt>
                <c:pt idx="15" c:formatCode="yyyy\-mm\-dd">
                  <c:v>43913</c:v>
                </c:pt>
                <c:pt idx="16" c:formatCode="yyyy\-mm\-dd">
                  <c:v>43914</c:v>
                </c:pt>
                <c:pt idx="17" c:formatCode="yyyy\-mm\-dd">
                  <c:v>43915</c:v>
                </c:pt>
                <c:pt idx="18" c:formatCode="yyyy\-mm\-dd">
                  <c:v>43916</c:v>
                </c:pt>
                <c:pt idx="19" c:formatCode="yyyy\-mm\-dd">
                  <c:v>43917</c:v>
                </c:pt>
                <c:pt idx="20" c:formatCode="yyyy\-mm\-dd">
                  <c:v>43920</c:v>
                </c:pt>
                <c:pt idx="21" c:formatCode="yyyy\-mm\-dd">
                  <c:v>43921</c:v>
                </c:pt>
                <c:pt idx="22" c:formatCode="yyyy\-mm\-dd">
                  <c:v>43922</c:v>
                </c:pt>
                <c:pt idx="23" c:formatCode="yyyy\-mm\-dd">
                  <c:v>43923</c:v>
                </c:pt>
                <c:pt idx="24" c:formatCode="yyyy\-mm\-dd">
                  <c:v>43924</c:v>
                </c:pt>
                <c:pt idx="25" c:formatCode="yyyy\-mm\-dd">
                  <c:v>43928</c:v>
                </c:pt>
                <c:pt idx="26" c:formatCode="yyyy\-mm\-dd">
                  <c:v>43929</c:v>
                </c:pt>
                <c:pt idx="27" c:formatCode="yyyy\-mm\-dd">
                  <c:v>43930</c:v>
                </c:pt>
                <c:pt idx="28" c:formatCode="yyyy\-mm\-dd">
                  <c:v>43931</c:v>
                </c:pt>
                <c:pt idx="29" c:formatCode="yyyy\-mm\-dd">
                  <c:v>43934</c:v>
                </c:pt>
                <c:pt idx="30" c:formatCode="yyyy\-mm\-dd">
                  <c:v>43935</c:v>
                </c:pt>
                <c:pt idx="31" c:formatCode="yyyy\-mm\-dd">
                  <c:v>43936</c:v>
                </c:pt>
                <c:pt idx="32" c:formatCode="yyyy\-mm\-dd">
                  <c:v>43937</c:v>
                </c:pt>
                <c:pt idx="33" c:formatCode="yyyy\-mm\-dd">
                  <c:v>43938</c:v>
                </c:pt>
                <c:pt idx="34" c:formatCode="yyyy\-mm\-dd">
                  <c:v>43941</c:v>
                </c:pt>
                <c:pt idx="35" c:formatCode="yyyy\-mm\-dd">
                  <c:v>43942</c:v>
                </c:pt>
                <c:pt idx="36" c:formatCode="yyyy\-mm\-dd">
                  <c:v>43943</c:v>
                </c:pt>
                <c:pt idx="37" c:formatCode="yyyy\-mm\-dd">
                  <c:v>43944</c:v>
                </c:pt>
                <c:pt idx="38" c:formatCode="yyyy\-mm\-dd">
                  <c:v>43945</c:v>
                </c:pt>
                <c:pt idx="39" c:formatCode="yyyy\-mm\-dd">
                  <c:v>43948</c:v>
                </c:pt>
                <c:pt idx="40" c:formatCode="yyyy\-mm\-dd">
                  <c:v>43949</c:v>
                </c:pt>
                <c:pt idx="41" c:formatCode="yyyy\-mm\-dd">
                  <c:v>43950</c:v>
                </c:pt>
                <c:pt idx="42" c:formatCode="yyyy\-mm\-dd">
                  <c:v>43951</c:v>
                </c:pt>
                <c:pt idx="43" c:formatCode="yyyy\-mm\-dd">
                  <c:v>43957</c:v>
                </c:pt>
                <c:pt idx="44" c:formatCode="yyyy\-mm\-dd">
                  <c:v>43958</c:v>
                </c:pt>
                <c:pt idx="45" c:formatCode="yyyy\-mm\-dd">
                  <c:v>43959</c:v>
                </c:pt>
                <c:pt idx="46" c:formatCode="yyyy\-mm\-dd">
                  <c:v>43962</c:v>
                </c:pt>
                <c:pt idx="47" c:formatCode="yyyy\-mm\-dd">
                  <c:v>43963</c:v>
                </c:pt>
                <c:pt idx="48" c:formatCode="yyyy\-mm\-dd">
                  <c:v>43964</c:v>
                </c:pt>
                <c:pt idx="49" c:formatCode="yyyy\-mm\-dd">
                  <c:v>43965</c:v>
                </c:pt>
                <c:pt idx="50" c:formatCode="yyyy\-mm\-dd">
                  <c:v>43966</c:v>
                </c:pt>
                <c:pt idx="51" c:formatCode="yyyy\-mm\-dd">
                  <c:v>43969</c:v>
                </c:pt>
                <c:pt idx="52" c:formatCode="yyyy\-mm\-dd">
                  <c:v>43970</c:v>
                </c:pt>
                <c:pt idx="53" c:formatCode="yyyy\-mm\-dd">
                  <c:v>43971</c:v>
                </c:pt>
                <c:pt idx="54" c:formatCode="yyyy\-mm\-dd">
                  <c:v>43972</c:v>
                </c:pt>
              </c:numCache>
            </c:numRef>
          </c:cat>
          <c:val>
            <c:numRef>
              <c:f>[铜铝铅锌基差数据.xlsx]Sheet2!$H$2:$H$56</c:f>
              <c:numCache>
                <c:formatCode>General</c:formatCode>
                <c:ptCount val="55"/>
                <c:pt idx="0">
                  <c:v>-60</c:v>
                </c:pt>
                <c:pt idx="1">
                  <c:v>-50</c:v>
                </c:pt>
                <c:pt idx="2">
                  <c:v>-55</c:v>
                </c:pt>
                <c:pt idx="3">
                  <c:v>-55</c:v>
                </c:pt>
                <c:pt idx="4">
                  <c:v>-50</c:v>
                </c:pt>
                <c:pt idx="5">
                  <c:v>-45</c:v>
                </c:pt>
                <c:pt idx="6">
                  <c:v>-70</c:v>
                </c:pt>
                <c:pt idx="7">
                  <c:v>-65</c:v>
                </c:pt>
                <c:pt idx="8">
                  <c:v>-60</c:v>
                </c:pt>
                <c:pt idx="9">
                  <c:v>-65</c:v>
                </c:pt>
                <c:pt idx="10">
                  <c:v>-70</c:v>
                </c:pt>
                <c:pt idx="11">
                  <c:v>-40</c:v>
                </c:pt>
                <c:pt idx="12">
                  <c:v>-20</c:v>
                </c:pt>
                <c:pt idx="13">
                  <c:v>-50</c:v>
                </c:pt>
                <c:pt idx="14">
                  <c:v>-55</c:v>
                </c:pt>
                <c:pt idx="15">
                  <c:v>-50</c:v>
                </c:pt>
                <c:pt idx="16">
                  <c:v>-40</c:v>
                </c:pt>
                <c:pt idx="17">
                  <c:v>-25</c:v>
                </c:pt>
                <c:pt idx="18">
                  <c:v>5</c:v>
                </c:pt>
                <c:pt idx="19">
                  <c:v>15</c:v>
                </c:pt>
                <c:pt idx="20">
                  <c:v>0</c:v>
                </c:pt>
                <c:pt idx="21">
                  <c:v>65</c:v>
                </c:pt>
                <c:pt idx="22">
                  <c:v>80</c:v>
                </c:pt>
                <c:pt idx="23">
                  <c:v>35</c:v>
                </c:pt>
                <c:pt idx="24">
                  <c:v>10</c:v>
                </c:pt>
                <c:pt idx="25">
                  <c:v>20</c:v>
                </c:pt>
                <c:pt idx="26">
                  <c:v>10</c:v>
                </c:pt>
                <c:pt idx="27">
                  <c:v>65</c:v>
                </c:pt>
                <c:pt idx="28">
                  <c:v>5</c:v>
                </c:pt>
                <c:pt idx="29">
                  <c:v>-20</c:v>
                </c:pt>
                <c:pt idx="30">
                  <c:v>-15</c:v>
                </c:pt>
                <c:pt idx="31">
                  <c:v>-50</c:v>
                </c:pt>
                <c:pt idx="32">
                  <c:v>-15</c:v>
                </c:pt>
                <c:pt idx="33">
                  <c:v>15</c:v>
                </c:pt>
                <c:pt idx="34">
                  <c:v>5</c:v>
                </c:pt>
                <c:pt idx="35">
                  <c:v>45</c:v>
                </c:pt>
                <c:pt idx="36">
                  <c:v>35</c:v>
                </c:pt>
                <c:pt idx="37">
                  <c:v>60</c:v>
                </c:pt>
                <c:pt idx="38">
                  <c:v>70</c:v>
                </c:pt>
                <c:pt idx="39">
                  <c:v>40</c:v>
                </c:pt>
                <c:pt idx="40">
                  <c:v>35</c:v>
                </c:pt>
                <c:pt idx="41">
                  <c:v>30</c:v>
                </c:pt>
                <c:pt idx="42">
                  <c:v>30</c:v>
                </c:pt>
                <c:pt idx="43">
                  <c:v>25</c:v>
                </c:pt>
                <c:pt idx="44">
                  <c:v>30</c:v>
                </c:pt>
                <c:pt idx="45">
                  <c:v>10</c:v>
                </c:pt>
                <c:pt idx="46">
                  <c:v>30</c:v>
                </c:pt>
                <c:pt idx="47">
                  <c:v>30</c:v>
                </c:pt>
                <c:pt idx="48">
                  <c:v>10</c:v>
                </c:pt>
                <c:pt idx="49">
                  <c:v>50</c:v>
                </c:pt>
                <c:pt idx="50">
                  <c:v>-15</c:v>
                </c:pt>
                <c:pt idx="51">
                  <c:v>50</c:v>
                </c:pt>
                <c:pt idx="52">
                  <c:v>40</c:v>
                </c:pt>
                <c:pt idx="53">
                  <c:v>50</c:v>
                </c:pt>
                <c:pt idx="54">
                  <c:v>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[铜铝铅锌基差数据.xlsx]Sheet2!$I$1</c:f>
              <c:strCache>
                <c:ptCount val="1"/>
                <c:pt idx="0">
                  <c:v>基差0-2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[铜铝铅锌基差数据.xlsx]Sheet2!$A$2:$A$56</c:f>
              <c:numCache>
                <c:formatCode>yyyy\-mm\-dd</c:formatCode>
                <c:ptCount val="55"/>
                <c:pt idx="0" c:formatCode="yyyy\-mm\-dd">
                  <c:v>43892</c:v>
                </c:pt>
                <c:pt idx="1" c:formatCode="yyyy\-mm\-dd">
                  <c:v>43893</c:v>
                </c:pt>
                <c:pt idx="2" c:formatCode="yyyy\-mm\-dd">
                  <c:v>43894</c:v>
                </c:pt>
                <c:pt idx="3" c:formatCode="yyyy\-mm\-dd">
                  <c:v>43895</c:v>
                </c:pt>
                <c:pt idx="4" c:formatCode="yyyy\-mm\-dd">
                  <c:v>43896</c:v>
                </c:pt>
                <c:pt idx="5" c:formatCode="yyyy\-mm\-dd">
                  <c:v>43899</c:v>
                </c:pt>
                <c:pt idx="6" c:formatCode="yyyy\-mm\-dd">
                  <c:v>43900</c:v>
                </c:pt>
                <c:pt idx="7" c:formatCode="yyyy\-mm\-dd">
                  <c:v>43901</c:v>
                </c:pt>
                <c:pt idx="8" c:formatCode="yyyy\-mm\-dd">
                  <c:v>43902</c:v>
                </c:pt>
                <c:pt idx="9" c:formatCode="yyyy\-mm\-dd">
                  <c:v>43903</c:v>
                </c:pt>
                <c:pt idx="10" c:formatCode="yyyy\-mm\-dd">
                  <c:v>43906</c:v>
                </c:pt>
                <c:pt idx="11" c:formatCode="yyyy\-mm\-dd">
                  <c:v>43907</c:v>
                </c:pt>
                <c:pt idx="12" c:formatCode="yyyy\-mm\-dd">
                  <c:v>43908</c:v>
                </c:pt>
                <c:pt idx="13" c:formatCode="yyyy\-mm\-dd">
                  <c:v>43909</c:v>
                </c:pt>
                <c:pt idx="14" c:formatCode="yyyy\-mm\-dd">
                  <c:v>43910</c:v>
                </c:pt>
                <c:pt idx="15" c:formatCode="yyyy\-mm\-dd">
                  <c:v>43913</c:v>
                </c:pt>
                <c:pt idx="16" c:formatCode="yyyy\-mm\-dd">
                  <c:v>43914</c:v>
                </c:pt>
                <c:pt idx="17" c:formatCode="yyyy\-mm\-dd">
                  <c:v>43915</c:v>
                </c:pt>
                <c:pt idx="18" c:formatCode="yyyy\-mm\-dd">
                  <c:v>43916</c:v>
                </c:pt>
                <c:pt idx="19" c:formatCode="yyyy\-mm\-dd">
                  <c:v>43917</c:v>
                </c:pt>
                <c:pt idx="20" c:formatCode="yyyy\-mm\-dd">
                  <c:v>43920</c:v>
                </c:pt>
                <c:pt idx="21" c:formatCode="yyyy\-mm\-dd">
                  <c:v>43921</c:v>
                </c:pt>
                <c:pt idx="22" c:formatCode="yyyy\-mm\-dd">
                  <c:v>43922</c:v>
                </c:pt>
                <c:pt idx="23" c:formatCode="yyyy\-mm\-dd">
                  <c:v>43923</c:v>
                </c:pt>
                <c:pt idx="24" c:formatCode="yyyy\-mm\-dd">
                  <c:v>43924</c:v>
                </c:pt>
                <c:pt idx="25" c:formatCode="yyyy\-mm\-dd">
                  <c:v>43928</c:v>
                </c:pt>
                <c:pt idx="26" c:formatCode="yyyy\-mm\-dd">
                  <c:v>43929</c:v>
                </c:pt>
                <c:pt idx="27" c:formatCode="yyyy\-mm\-dd">
                  <c:v>43930</c:v>
                </c:pt>
                <c:pt idx="28" c:formatCode="yyyy\-mm\-dd">
                  <c:v>43931</c:v>
                </c:pt>
                <c:pt idx="29" c:formatCode="yyyy\-mm\-dd">
                  <c:v>43934</c:v>
                </c:pt>
                <c:pt idx="30" c:formatCode="yyyy\-mm\-dd">
                  <c:v>43935</c:v>
                </c:pt>
                <c:pt idx="31" c:formatCode="yyyy\-mm\-dd">
                  <c:v>43936</c:v>
                </c:pt>
                <c:pt idx="32" c:formatCode="yyyy\-mm\-dd">
                  <c:v>43937</c:v>
                </c:pt>
                <c:pt idx="33" c:formatCode="yyyy\-mm\-dd">
                  <c:v>43938</c:v>
                </c:pt>
                <c:pt idx="34" c:formatCode="yyyy\-mm\-dd">
                  <c:v>43941</c:v>
                </c:pt>
                <c:pt idx="35" c:formatCode="yyyy\-mm\-dd">
                  <c:v>43942</c:v>
                </c:pt>
                <c:pt idx="36" c:formatCode="yyyy\-mm\-dd">
                  <c:v>43943</c:v>
                </c:pt>
                <c:pt idx="37" c:formatCode="yyyy\-mm\-dd">
                  <c:v>43944</c:v>
                </c:pt>
                <c:pt idx="38" c:formatCode="yyyy\-mm\-dd">
                  <c:v>43945</c:v>
                </c:pt>
                <c:pt idx="39" c:formatCode="yyyy\-mm\-dd">
                  <c:v>43948</c:v>
                </c:pt>
                <c:pt idx="40" c:formatCode="yyyy\-mm\-dd">
                  <c:v>43949</c:v>
                </c:pt>
                <c:pt idx="41" c:formatCode="yyyy\-mm\-dd">
                  <c:v>43950</c:v>
                </c:pt>
                <c:pt idx="42" c:formatCode="yyyy\-mm\-dd">
                  <c:v>43951</c:v>
                </c:pt>
                <c:pt idx="43" c:formatCode="yyyy\-mm\-dd">
                  <c:v>43957</c:v>
                </c:pt>
                <c:pt idx="44" c:formatCode="yyyy\-mm\-dd">
                  <c:v>43958</c:v>
                </c:pt>
                <c:pt idx="45" c:formatCode="yyyy\-mm\-dd">
                  <c:v>43959</c:v>
                </c:pt>
                <c:pt idx="46" c:formatCode="yyyy\-mm\-dd">
                  <c:v>43962</c:v>
                </c:pt>
                <c:pt idx="47" c:formatCode="yyyy\-mm\-dd">
                  <c:v>43963</c:v>
                </c:pt>
                <c:pt idx="48" c:formatCode="yyyy\-mm\-dd">
                  <c:v>43964</c:v>
                </c:pt>
                <c:pt idx="49" c:formatCode="yyyy\-mm\-dd">
                  <c:v>43965</c:v>
                </c:pt>
                <c:pt idx="50" c:formatCode="yyyy\-mm\-dd">
                  <c:v>43966</c:v>
                </c:pt>
                <c:pt idx="51" c:formatCode="yyyy\-mm\-dd">
                  <c:v>43969</c:v>
                </c:pt>
                <c:pt idx="52" c:formatCode="yyyy\-mm\-dd">
                  <c:v>43970</c:v>
                </c:pt>
                <c:pt idx="53" c:formatCode="yyyy\-mm\-dd">
                  <c:v>43971</c:v>
                </c:pt>
                <c:pt idx="54" c:formatCode="yyyy\-mm\-dd">
                  <c:v>43972</c:v>
                </c:pt>
              </c:numCache>
            </c:numRef>
          </c:cat>
          <c:val>
            <c:numRef>
              <c:f>[铜铝铅锌基差数据.xlsx]Sheet2!$I$2:$I$56</c:f>
              <c:numCache>
                <c:formatCode>General</c:formatCode>
                <c:ptCount val="55"/>
                <c:pt idx="0">
                  <c:v>-125</c:v>
                </c:pt>
                <c:pt idx="1">
                  <c:v>-115</c:v>
                </c:pt>
                <c:pt idx="2">
                  <c:v>-110</c:v>
                </c:pt>
                <c:pt idx="3">
                  <c:v>-95</c:v>
                </c:pt>
                <c:pt idx="4">
                  <c:v>-85</c:v>
                </c:pt>
                <c:pt idx="5">
                  <c:v>-100</c:v>
                </c:pt>
                <c:pt idx="6">
                  <c:v>-115</c:v>
                </c:pt>
                <c:pt idx="7">
                  <c:v>-110</c:v>
                </c:pt>
                <c:pt idx="8">
                  <c:v>-105</c:v>
                </c:pt>
                <c:pt idx="9">
                  <c:v>-95</c:v>
                </c:pt>
                <c:pt idx="10">
                  <c:v>-105</c:v>
                </c:pt>
                <c:pt idx="11">
                  <c:v>-70</c:v>
                </c:pt>
                <c:pt idx="12">
                  <c:v>-45</c:v>
                </c:pt>
                <c:pt idx="13">
                  <c:v>-90</c:v>
                </c:pt>
                <c:pt idx="14">
                  <c:v>-95</c:v>
                </c:pt>
                <c:pt idx="15">
                  <c:v>-50</c:v>
                </c:pt>
                <c:pt idx="16">
                  <c:v>-60</c:v>
                </c:pt>
                <c:pt idx="17">
                  <c:v>-55</c:v>
                </c:pt>
                <c:pt idx="18">
                  <c:v>-25</c:v>
                </c:pt>
                <c:pt idx="19">
                  <c:v>30</c:v>
                </c:pt>
                <c:pt idx="20">
                  <c:v>-5</c:v>
                </c:pt>
                <c:pt idx="21">
                  <c:v>80</c:v>
                </c:pt>
                <c:pt idx="22">
                  <c:v>120</c:v>
                </c:pt>
                <c:pt idx="23">
                  <c:v>80</c:v>
                </c:pt>
                <c:pt idx="24">
                  <c:v>75</c:v>
                </c:pt>
                <c:pt idx="25">
                  <c:v>50</c:v>
                </c:pt>
                <c:pt idx="26">
                  <c:v>35</c:v>
                </c:pt>
                <c:pt idx="27">
                  <c:v>50</c:v>
                </c:pt>
                <c:pt idx="28">
                  <c:v>10</c:v>
                </c:pt>
                <c:pt idx="29">
                  <c:v>5</c:v>
                </c:pt>
                <c:pt idx="30">
                  <c:v>-15</c:v>
                </c:pt>
                <c:pt idx="31">
                  <c:v>-25</c:v>
                </c:pt>
                <c:pt idx="32">
                  <c:v>-5</c:v>
                </c:pt>
                <c:pt idx="33">
                  <c:v>45</c:v>
                </c:pt>
                <c:pt idx="34">
                  <c:v>30</c:v>
                </c:pt>
                <c:pt idx="35">
                  <c:v>45</c:v>
                </c:pt>
                <c:pt idx="36">
                  <c:v>75</c:v>
                </c:pt>
                <c:pt idx="37">
                  <c:v>85</c:v>
                </c:pt>
                <c:pt idx="38">
                  <c:v>140</c:v>
                </c:pt>
                <c:pt idx="39">
                  <c:v>130</c:v>
                </c:pt>
                <c:pt idx="40">
                  <c:v>85</c:v>
                </c:pt>
                <c:pt idx="41">
                  <c:v>90</c:v>
                </c:pt>
                <c:pt idx="42">
                  <c:v>110</c:v>
                </c:pt>
                <c:pt idx="43">
                  <c:v>125</c:v>
                </c:pt>
                <c:pt idx="44">
                  <c:v>95</c:v>
                </c:pt>
                <c:pt idx="45">
                  <c:v>55</c:v>
                </c:pt>
                <c:pt idx="46">
                  <c:v>90</c:v>
                </c:pt>
                <c:pt idx="47">
                  <c:v>65</c:v>
                </c:pt>
                <c:pt idx="48">
                  <c:v>70</c:v>
                </c:pt>
                <c:pt idx="49">
                  <c:v>105</c:v>
                </c:pt>
                <c:pt idx="50">
                  <c:v>65</c:v>
                </c:pt>
                <c:pt idx="51">
                  <c:v>115</c:v>
                </c:pt>
                <c:pt idx="52">
                  <c:v>115</c:v>
                </c:pt>
                <c:pt idx="53">
                  <c:v>100</c:v>
                </c:pt>
                <c:pt idx="54">
                  <c:v>160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[铜铝铅锌基差数据.xlsx]Sheet2!$J$1</c:f>
              <c:strCache>
                <c:ptCount val="1"/>
                <c:pt idx="0">
                  <c:v>基差0-3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[铜铝铅锌基差数据.xlsx]Sheet2!$A$2:$A$56</c:f>
              <c:numCache>
                <c:formatCode>yyyy\-mm\-dd</c:formatCode>
                <c:ptCount val="55"/>
                <c:pt idx="0" c:formatCode="yyyy\-mm\-dd">
                  <c:v>43892</c:v>
                </c:pt>
                <c:pt idx="1" c:formatCode="yyyy\-mm\-dd">
                  <c:v>43893</c:v>
                </c:pt>
                <c:pt idx="2" c:formatCode="yyyy\-mm\-dd">
                  <c:v>43894</c:v>
                </c:pt>
                <c:pt idx="3" c:formatCode="yyyy\-mm\-dd">
                  <c:v>43895</c:v>
                </c:pt>
                <c:pt idx="4" c:formatCode="yyyy\-mm\-dd">
                  <c:v>43896</c:v>
                </c:pt>
                <c:pt idx="5" c:formatCode="yyyy\-mm\-dd">
                  <c:v>43899</c:v>
                </c:pt>
                <c:pt idx="6" c:formatCode="yyyy\-mm\-dd">
                  <c:v>43900</c:v>
                </c:pt>
                <c:pt idx="7" c:formatCode="yyyy\-mm\-dd">
                  <c:v>43901</c:v>
                </c:pt>
                <c:pt idx="8" c:formatCode="yyyy\-mm\-dd">
                  <c:v>43902</c:v>
                </c:pt>
                <c:pt idx="9" c:formatCode="yyyy\-mm\-dd">
                  <c:v>43903</c:v>
                </c:pt>
                <c:pt idx="10" c:formatCode="yyyy\-mm\-dd">
                  <c:v>43906</c:v>
                </c:pt>
                <c:pt idx="11" c:formatCode="yyyy\-mm\-dd">
                  <c:v>43907</c:v>
                </c:pt>
                <c:pt idx="12" c:formatCode="yyyy\-mm\-dd">
                  <c:v>43908</c:v>
                </c:pt>
                <c:pt idx="13" c:formatCode="yyyy\-mm\-dd">
                  <c:v>43909</c:v>
                </c:pt>
                <c:pt idx="14" c:formatCode="yyyy\-mm\-dd">
                  <c:v>43910</c:v>
                </c:pt>
                <c:pt idx="15" c:formatCode="yyyy\-mm\-dd">
                  <c:v>43913</c:v>
                </c:pt>
                <c:pt idx="16" c:formatCode="yyyy\-mm\-dd">
                  <c:v>43914</c:v>
                </c:pt>
                <c:pt idx="17" c:formatCode="yyyy\-mm\-dd">
                  <c:v>43915</c:v>
                </c:pt>
                <c:pt idx="18" c:formatCode="yyyy\-mm\-dd">
                  <c:v>43916</c:v>
                </c:pt>
                <c:pt idx="19" c:formatCode="yyyy\-mm\-dd">
                  <c:v>43917</c:v>
                </c:pt>
                <c:pt idx="20" c:formatCode="yyyy\-mm\-dd">
                  <c:v>43920</c:v>
                </c:pt>
                <c:pt idx="21" c:formatCode="yyyy\-mm\-dd">
                  <c:v>43921</c:v>
                </c:pt>
                <c:pt idx="22" c:formatCode="yyyy\-mm\-dd">
                  <c:v>43922</c:v>
                </c:pt>
                <c:pt idx="23" c:formatCode="yyyy\-mm\-dd">
                  <c:v>43923</c:v>
                </c:pt>
                <c:pt idx="24" c:formatCode="yyyy\-mm\-dd">
                  <c:v>43924</c:v>
                </c:pt>
                <c:pt idx="25" c:formatCode="yyyy\-mm\-dd">
                  <c:v>43928</c:v>
                </c:pt>
                <c:pt idx="26" c:formatCode="yyyy\-mm\-dd">
                  <c:v>43929</c:v>
                </c:pt>
                <c:pt idx="27" c:formatCode="yyyy\-mm\-dd">
                  <c:v>43930</c:v>
                </c:pt>
                <c:pt idx="28" c:formatCode="yyyy\-mm\-dd">
                  <c:v>43931</c:v>
                </c:pt>
                <c:pt idx="29" c:formatCode="yyyy\-mm\-dd">
                  <c:v>43934</c:v>
                </c:pt>
                <c:pt idx="30" c:formatCode="yyyy\-mm\-dd">
                  <c:v>43935</c:v>
                </c:pt>
                <c:pt idx="31" c:formatCode="yyyy\-mm\-dd">
                  <c:v>43936</c:v>
                </c:pt>
                <c:pt idx="32" c:formatCode="yyyy\-mm\-dd">
                  <c:v>43937</c:v>
                </c:pt>
                <c:pt idx="33" c:formatCode="yyyy\-mm\-dd">
                  <c:v>43938</c:v>
                </c:pt>
                <c:pt idx="34" c:formatCode="yyyy\-mm\-dd">
                  <c:v>43941</c:v>
                </c:pt>
                <c:pt idx="35" c:formatCode="yyyy\-mm\-dd">
                  <c:v>43942</c:v>
                </c:pt>
                <c:pt idx="36" c:formatCode="yyyy\-mm\-dd">
                  <c:v>43943</c:v>
                </c:pt>
                <c:pt idx="37" c:formatCode="yyyy\-mm\-dd">
                  <c:v>43944</c:v>
                </c:pt>
                <c:pt idx="38" c:formatCode="yyyy\-mm\-dd">
                  <c:v>43945</c:v>
                </c:pt>
                <c:pt idx="39" c:formatCode="yyyy\-mm\-dd">
                  <c:v>43948</c:v>
                </c:pt>
                <c:pt idx="40" c:formatCode="yyyy\-mm\-dd">
                  <c:v>43949</c:v>
                </c:pt>
                <c:pt idx="41" c:formatCode="yyyy\-mm\-dd">
                  <c:v>43950</c:v>
                </c:pt>
                <c:pt idx="42" c:formatCode="yyyy\-mm\-dd">
                  <c:v>43951</c:v>
                </c:pt>
                <c:pt idx="43" c:formatCode="yyyy\-mm\-dd">
                  <c:v>43957</c:v>
                </c:pt>
                <c:pt idx="44" c:formatCode="yyyy\-mm\-dd">
                  <c:v>43958</c:v>
                </c:pt>
                <c:pt idx="45" c:formatCode="yyyy\-mm\-dd">
                  <c:v>43959</c:v>
                </c:pt>
                <c:pt idx="46" c:formatCode="yyyy\-mm\-dd">
                  <c:v>43962</c:v>
                </c:pt>
                <c:pt idx="47" c:formatCode="yyyy\-mm\-dd">
                  <c:v>43963</c:v>
                </c:pt>
                <c:pt idx="48" c:formatCode="yyyy\-mm\-dd">
                  <c:v>43964</c:v>
                </c:pt>
                <c:pt idx="49" c:formatCode="yyyy\-mm\-dd">
                  <c:v>43965</c:v>
                </c:pt>
                <c:pt idx="50" c:formatCode="yyyy\-mm\-dd">
                  <c:v>43966</c:v>
                </c:pt>
                <c:pt idx="51" c:formatCode="yyyy\-mm\-dd">
                  <c:v>43969</c:v>
                </c:pt>
                <c:pt idx="52" c:formatCode="yyyy\-mm\-dd">
                  <c:v>43970</c:v>
                </c:pt>
                <c:pt idx="53" c:formatCode="yyyy\-mm\-dd">
                  <c:v>43971</c:v>
                </c:pt>
                <c:pt idx="54" c:formatCode="yyyy\-mm\-dd">
                  <c:v>43972</c:v>
                </c:pt>
              </c:numCache>
            </c:numRef>
          </c:cat>
          <c:val>
            <c:numRef>
              <c:f>[铜铝铅锌基差数据.xlsx]Sheet2!$J$2:$J$56</c:f>
              <c:numCache>
                <c:formatCode>General</c:formatCode>
                <c:ptCount val="55"/>
                <c:pt idx="0">
                  <c:v>-175</c:v>
                </c:pt>
                <c:pt idx="1">
                  <c:v>-170</c:v>
                </c:pt>
                <c:pt idx="2">
                  <c:v>-150</c:v>
                </c:pt>
                <c:pt idx="3">
                  <c:v>-140</c:v>
                </c:pt>
                <c:pt idx="4">
                  <c:v>-120</c:v>
                </c:pt>
                <c:pt idx="5">
                  <c:v>-140</c:v>
                </c:pt>
                <c:pt idx="6">
                  <c:v>-155</c:v>
                </c:pt>
                <c:pt idx="7">
                  <c:v>-150</c:v>
                </c:pt>
                <c:pt idx="8">
                  <c:v>-135</c:v>
                </c:pt>
                <c:pt idx="9">
                  <c:v>-135</c:v>
                </c:pt>
                <c:pt idx="10">
                  <c:v>-145</c:v>
                </c:pt>
                <c:pt idx="11">
                  <c:v>-100</c:v>
                </c:pt>
                <c:pt idx="12">
                  <c:v>-60</c:v>
                </c:pt>
                <c:pt idx="13">
                  <c:v>-150</c:v>
                </c:pt>
                <c:pt idx="14">
                  <c:v>-105</c:v>
                </c:pt>
                <c:pt idx="15">
                  <c:v>-60</c:v>
                </c:pt>
                <c:pt idx="16">
                  <c:v>-60</c:v>
                </c:pt>
                <c:pt idx="17">
                  <c:v>-75</c:v>
                </c:pt>
                <c:pt idx="18">
                  <c:v>-35</c:v>
                </c:pt>
                <c:pt idx="19">
                  <c:v>55</c:v>
                </c:pt>
                <c:pt idx="20">
                  <c:v>10</c:v>
                </c:pt>
                <c:pt idx="21">
                  <c:v>95</c:v>
                </c:pt>
                <c:pt idx="22">
                  <c:v>150</c:v>
                </c:pt>
                <c:pt idx="23">
                  <c:v>155</c:v>
                </c:pt>
                <c:pt idx="24">
                  <c:v>105</c:v>
                </c:pt>
                <c:pt idx="25">
                  <c:v>80</c:v>
                </c:pt>
                <c:pt idx="26">
                  <c:v>35</c:v>
                </c:pt>
                <c:pt idx="27">
                  <c:v>30</c:v>
                </c:pt>
                <c:pt idx="28">
                  <c:v>-5</c:v>
                </c:pt>
                <c:pt idx="29">
                  <c:v>-30</c:v>
                </c:pt>
                <c:pt idx="30">
                  <c:v>-5</c:v>
                </c:pt>
                <c:pt idx="31">
                  <c:v>-40</c:v>
                </c:pt>
                <c:pt idx="32">
                  <c:v>10</c:v>
                </c:pt>
                <c:pt idx="33">
                  <c:v>65</c:v>
                </c:pt>
                <c:pt idx="34">
                  <c:v>65</c:v>
                </c:pt>
                <c:pt idx="35">
                  <c:v>40</c:v>
                </c:pt>
                <c:pt idx="36">
                  <c:v>115</c:v>
                </c:pt>
                <c:pt idx="37">
                  <c:v>110</c:v>
                </c:pt>
                <c:pt idx="38">
                  <c:v>195</c:v>
                </c:pt>
                <c:pt idx="39">
                  <c:v>185</c:v>
                </c:pt>
                <c:pt idx="40">
                  <c:v>165</c:v>
                </c:pt>
                <c:pt idx="41">
                  <c:v>230</c:v>
                </c:pt>
                <c:pt idx="42">
                  <c:v>240</c:v>
                </c:pt>
                <c:pt idx="43">
                  <c:v>285</c:v>
                </c:pt>
                <c:pt idx="44">
                  <c:v>215</c:v>
                </c:pt>
                <c:pt idx="45">
                  <c:v>135</c:v>
                </c:pt>
                <c:pt idx="46">
                  <c:v>195</c:v>
                </c:pt>
                <c:pt idx="47">
                  <c:v>180</c:v>
                </c:pt>
                <c:pt idx="48">
                  <c:v>185</c:v>
                </c:pt>
                <c:pt idx="49">
                  <c:v>165</c:v>
                </c:pt>
                <c:pt idx="50">
                  <c:v>125</c:v>
                </c:pt>
                <c:pt idx="51">
                  <c:v>145</c:v>
                </c:pt>
                <c:pt idx="52">
                  <c:v>160</c:v>
                </c:pt>
                <c:pt idx="53">
                  <c:v>150</c:v>
                </c:pt>
                <c:pt idx="54">
                  <c:v>165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[铜铝铅锌基差数据.xlsx]Sheet2!$K$1</c:f>
              <c:strCache>
                <c:ptCount val="1"/>
                <c:pt idx="0">
                  <c:v>基差0-4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[铜铝铅锌基差数据.xlsx]Sheet2!$A$2:$A$56</c:f>
              <c:numCache>
                <c:formatCode>yyyy\-mm\-dd</c:formatCode>
                <c:ptCount val="55"/>
                <c:pt idx="0" c:formatCode="yyyy\-mm\-dd">
                  <c:v>43892</c:v>
                </c:pt>
                <c:pt idx="1" c:formatCode="yyyy\-mm\-dd">
                  <c:v>43893</c:v>
                </c:pt>
                <c:pt idx="2" c:formatCode="yyyy\-mm\-dd">
                  <c:v>43894</c:v>
                </c:pt>
                <c:pt idx="3" c:formatCode="yyyy\-mm\-dd">
                  <c:v>43895</c:v>
                </c:pt>
                <c:pt idx="4" c:formatCode="yyyy\-mm\-dd">
                  <c:v>43896</c:v>
                </c:pt>
                <c:pt idx="5" c:formatCode="yyyy\-mm\-dd">
                  <c:v>43899</c:v>
                </c:pt>
                <c:pt idx="6" c:formatCode="yyyy\-mm\-dd">
                  <c:v>43900</c:v>
                </c:pt>
                <c:pt idx="7" c:formatCode="yyyy\-mm\-dd">
                  <c:v>43901</c:v>
                </c:pt>
                <c:pt idx="8" c:formatCode="yyyy\-mm\-dd">
                  <c:v>43902</c:v>
                </c:pt>
                <c:pt idx="9" c:formatCode="yyyy\-mm\-dd">
                  <c:v>43903</c:v>
                </c:pt>
                <c:pt idx="10" c:formatCode="yyyy\-mm\-dd">
                  <c:v>43906</c:v>
                </c:pt>
                <c:pt idx="11" c:formatCode="yyyy\-mm\-dd">
                  <c:v>43907</c:v>
                </c:pt>
                <c:pt idx="12" c:formatCode="yyyy\-mm\-dd">
                  <c:v>43908</c:v>
                </c:pt>
                <c:pt idx="13" c:formatCode="yyyy\-mm\-dd">
                  <c:v>43909</c:v>
                </c:pt>
                <c:pt idx="14" c:formatCode="yyyy\-mm\-dd">
                  <c:v>43910</c:v>
                </c:pt>
                <c:pt idx="15" c:formatCode="yyyy\-mm\-dd">
                  <c:v>43913</c:v>
                </c:pt>
                <c:pt idx="16" c:formatCode="yyyy\-mm\-dd">
                  <c:v>43914</c:v>
                </c:pt>
                <c:pt idx="17" c:formatCode="yyyy\-mm\-dd">
                  <c:v>43915</c:v>
                </c:pt>
                <c:pt idx="18" c:formatCode="yyyy\-mm\-dd">
                  <c:v>43916</c:v>
                </c:pt>
                <c:pt idx="19" c:formatCode="yyyy\-mm\-dd">
                  <c:v>43917</c:v>
                </c:pt>
                <c:pt idx="20" c:formatCode="yyyy\-mm\-dd">
                  <c:v>43920</c:v>
                </c:pt>
                <c:pt idx="21" c:formatCode="yyyy\-mm\-dd">
                  <c:v>43921</c:v>
                </c:pt>
                <c:pt idx="22" c:formatCode="yyyy\-mm\-dd">
                  <c:v>43922</c:v>
                </c:pt>
                <c:pt idx="23" c:formatCode="yyyy\-mm\-dd">
                  <c:v>43923</c:v>
                </c:pt>
                <c:pt idx="24" c:formatCode="yyyy\-mm\-dd">
                  <c:v>43924</c:v>
                </c:pt>
                <c:pt idx="25" c:formatCode="yyyy\-mm\-dd">
                  <c:v>43928</c:v>
                </c:pt>
                <c:pt idx="26" c:formatCode="yyyy\-mm\-dd">
                  <c:v>43929</c:v>
                </c:pt>
                <c:pt idx="27" c:formatCode="yyyy\-mm\-dd">
                  <c:v>43930</c:v>
                </c:pt>
                <c:pt idx="28" c:formatCode="yyyy\-mm\-dd">
                  <c:v>43931</c:v>
                </c:pt>
                <c:pt idx="29" c:formatCode="yyyy\-mm\-dd">
                  <c:v>43934</c:v>
                </c:pt>
                <c:pt idx="30" c:formatCode="yyyy\-mm\-dd">
                  <c:v>43935</c:v>
                </c:pt>
                <c:pt idx="31" c:formatCode="yyyy\-mm\-dd">
                  <c:v>43936</c:v>
                </c:pt>
                <c:pt idx="32" c:formatCode="yyyy\-mm\-dd">
                  <c:v>43937</c:v>
                </c:pt>
                <c:pt idx="33" c:formatCode="yyyy\-mm\-dd">
                  <c:v>43938</c:v>
                </c:pt>
                <c:pt idx="34" c:formatCode="yyyy\-mm\-dd">
                  <c:v>43941</c:v>
                </c:pt>
                <c:pt idx="35" c:formatCode="yyyy\-mm\-dd">
                  <c:v>43942</c:v>
                </c:pt>
                <c:pt idx="36" c:formatCode="yyyy\-mm\-dd">
                  <c:v>43943</c:v>
                </c:pt>
                <c:pt idx="37" c:formatCode="yyyy\-mm\-dd">
                  <c:v>43944</c:v>
                </c:pt>
                <c:pt idx="38" c:formatCode="yyyy\-mm\-dd">
                  <c:v>43945</c:v>
                </c:pt>
                <c:pt idx="39" c:formatCode="yyyy\-mm\-dd">
                  <c:v>43948</c:v>
                </c:pt>
                <c:pt idx="40" c:formatCode="yyyy\-mm\-dd">
                  <c:v>43949</c:v>
                </c:pt>
                <c:pt idx="41" c:formatCode="yyyy\-mm\-dd">
                  <c:v>43950</c:v>
                </c:pt>
                <c:pt idx="42" c:formatCode="yyyy\-mm\-dd">
                  <c:v>43951</c:v>
                </c:pt>
                <c:pt idx="43" c:formatCode="yyyy\-mm\-dd">
                  <c:v>43957</c:v>
                </c:pt>
                <c:pt idx="44" c:formatCode="yyyy\-mm\-dd">
                  <c:v>43958</c:v>
                </c:pt>
                <c:pt idx="45" c:formatCode="yyyy\-mm\-dd">
                  <c:v>43959</c:v>
                </c:pt>
                <c:pt idx="46" c:formatCode="yyyy\-mm\-dd">
                  <c:v>43962</c:v>
                </c:pt>
                <c:pt idx="47" c:formatCode="yyyy\-mm\-dd">
                  <c:v>43963</c:v>
                </c:pt>
                <c:pt idx="48" c:formatCode="yyyy\-mm\-dd">
                  <c:v>43964</c:v>
                </c:pt>
                <c:pt idx="49" c:formatCode="yyyy\-mm\-dd">
                  <c:v>43965</c:v>
                </c:pt>
                <c:pt idx="50" c:formatCode="yyyy\-mm\-dd">
                  <c:v>43966</c:v>
                </c:pt>
                <c:pt idx="51" c:formatCode="yyyy\-mm\-dd">
                  <c:v>43969</c:v>
                </c:pt>
                <c:pt idx="52" c:formatCode="yyyy\-mm\-dd">
                  <c:v>43970</c:v>
                </c:pt>
                <c:pt idx="53" c:formatCode="yyyy\-mm\-dd">
                  <c:v>43971</c:v>
                </c:pt>
                <c:pt idx="54" c:formatCode="yyyy\-mm\-dd">
                  <c:v>43972</c:v>
                </c:pt>
              </c:numCache>
            </c:numRef>
          </c:cat>
          <c:val>
            <c:numRef>
              <c:f>[铜铝铅锌基差数据.xlsx]Sheet2!$K$2:$K$56</c:f>
              <c:numCache>
                <c:formatCode>General</c:formatCode>
                <c:ptCount val="55"/>
                <c:pt idx="0">
                  <c:v>-240</c:v>
                </c:pt>
                <c:pt idx="1">
                  <c:v>-230</c:v>
                </c:pt>
                <c:pt idx="2">
                  <c:v>-210</c:v>
                </c:pt>
                <c:pt idx="3">
                  <c:v>-160</c:v>
                </c:pt>
                <c:pt idx="4">
                  <c:v>-160</c:v>
                </c:pt>
                <c:pt idx="5">
                  <c:v>-170</c:v>
                </c:pt>
                <c:pt idx="6">
                  <c:v>-185</c:v>
                </c:pt>
                <c:pt idx="7">
                  <c:v>-170</c:v>
                </c:pt>
                <c:pt idx="8">
                  <c:v>-185</c:v>
                </c:pt>
                <c:pt idx="9">
                  <c:v>-140</c:v>
                </c:pt>
                <c:pt idx="10">
                  <c:v>-170</c:v>
                </c:pt>
                <c:pt idx="11">
                  <c:v>-135</c:v>
                </c:pt>
                <c:pt idx="12">
                  <c:v>-150</c:v>
                </c:pt>
                <c:pt idx="13">
                  <c:v>-200</c:v>
                </c:pt>
                <c:pt idx="14">
                  <c:v>-150</c:v>
                </c:pt>
                <c:pt idx="15">
                  <c:v>-100</c:v>
                </c:pt>
                <c:pt idx="16">
                  <c:v>-90</c:v>
                </c:pt>
                <c:pt idx="17">
                  <c:v>-80</c:v>
                </c:pt>
                <c:pt idx="18">
                  <c:v>-50</c:v>
                </c:pt>
                <c:pt idx="19">
                  <c:v>20</c:v>
                </c:pt>
                <c:pt idx="20">
                  <c:v>-25</c:v>
                </c:pt>
                <c:pt idx="21">
                  <c:v>70</c:v>
                </c:pt>
                <c:pt idx="22">
                  <c:v>155</c:v>
                </c:pt>
                <c:pt idx="23">
                  <c:v>155</c:v>
                </c:pt>
                <c:pt idx="24">
                  <c:v>130</c:v>
                </c:pt>
                <c:pt idx="25">
                  <c:v>120</c:v>
                </c:pt>
                <c:pt idx="26">
                  <c:v>5</c:v>
                </c:pt>
                <c:pt idx="27">
                  <c:v>-15</c:v>
                </c:pt>
                <c:pt idx="28">
                  <c:v>-25</c:v>
                </c:pt>
                <c:pt idx="29">
                  <c:v>-25</c:v>
                </c:pt>
                <c:pt idx="30">
                  <c:v>-5</c:v>
                </c:pt>
                <c:pt idx="31">
                  <c:v>-40</c:v>
                </c:pt>
                <c:pt idx="32">
                  <c:v>35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130</c:v>
                </c:pt>
                <c:pt idx="37">
                  <c:v>105</c:v>
                </c:pt>
                <c:pt idx="38">
                  <c:v>200</c:v>
                </c:pt>
                <c:pt idx="39">
                  <c:v>250</c:v>
                </c:pt>
                <c:pt idx="40">
                  <c:v>240</c:v>
                </c:pt>
                <c:pt idx="41">
                  <c:v>335</c:v>
                </c:pt>
                <c:pt idx="42">
                  <c:v>345</c:v>
                </c:pt>
                <c:pt idx="43">
                  <c:v>375</c:v>
                </c:pt>
                <c:pt idx="44">
                  <c:v>290</c:v>
                </c:pt>
                <c:pt idx="45">
                  <c:v>200</c:v>
                </c:pt>
                <c:pt idx="46">
                  <c:v>280</c:v>
                </c:pt>
                <c:pt idx="47">
                  <c:v>270</c:v>
                </c:pt>
                <c:pt idx="48">
                  <c:v>285</c:v>
                </c:pt>
                <c:pt idx="49">
                  <c:v>235</c:v>
                </c:pt>
                <c:pt idx="50">
                  <c:v>160</c:v>
                </c:pt>
                <c:pt idx="51">
                  <c:v>195</c:v>
                </c:pt>
                <c:pt idx="52">
                  <c:v>210</c:v>
                </c:pt>
                <c:pt idx="53">
                  <c:v>165</c:v>
                </c:pt>
                <c:pt idx="54">
                  <c:v>170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[铜铝铅锌基差数据.xlsx]Sheet2!$L$1</c:f>
              <c:strCache>
                <c:ptCount val="1"/>
                <c:pt idx="0">
                  <c:v>基差0-5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[铜铝铅锌基差数据.xlsx]Sheet2!$A$2:$A$56</c:f>
              <c:numCache>
                <c:formatCode>yyyy\-mm\-dd</c:formatCode>
                <c:ptCount val="55"/>
                <c:pt idx="0" c:formatCode="yyyy\-mm\-dd">
                  <c:v>43892</c:v>
                </c:pt>
                <c:pt idx="1" c:formatCode="yyyy\-mm\-dd">
                  <c:v>43893</c:v>
                </c:pt>
                <c:pt idx="2" c:formatCode="yyyy\-mm\-dd">
                  <c:v>43894</c:v>
                </c:pt>
                <c:pt idx="3" c:formatCode="yyyy\-mm\-dd">
                  <c:v>43895</c:v>
                </c:pt>
                <c:pt idx="4" c:formatCode="yyyy\-mm\-dd">
                  <c:v>43896</c:v>
                </c:pt>
                <c:pt idx="5" c:formatCode="yyyy\-mm\-dd">
                  <c:v>43899</c:v>
                </c:pt>
                <c:pt idx="6" c:formatCode="yyyy\-mm\-dd">
                  <c:v>43900</c:v>
                </c:pt>
                <c:pt idx="7" c:formatCode="yyyy\-mm\-dd">
                  <c:v>43901</c:v>
                </c:pt>
                <c:pt idx="8" c:formatCode="yyyy\-mm\-dd">
                  <c:v>43902</c:v>
                </c:pt>
                <c:pt idx="9" c:formatCode="yyyy\-mm\-dd">
                  <c:v>43903</c:v>
                </c:pt>
                <c:pt idx="10" c:formatCode="yyyy\-mm\-dd">
                  <c:v>43906</c:v>
                </c:pt>
                <c:pt idx="11" c:formatCode="yyyy\-mm\-dd">
                  <c:v>43907</c:v>
                </c:pt>
                <c:pt idx="12" c:formatCode="yyyy\-mm\-dd">
                  <c:v>43908</c:v>
                </c:pt>
                <c:pt idx="13" c:formatCode="yyyy\-mm\-dd">
                  <c:v>43909</c:v>
                </c:pt>
                <c:pt idx="14" c:formatCode="yyyy\-mm\-dd">
                  <c:v>43910</c:v>
                </c:pt>
                <c:pt idx="15" c:formatCode="yyyy\-mm\-dd">
                  <c:v>43913</c:v>
                </c:pt>
                <c:pt idx="16" c:formatCode="yyyy\-mm\-dd">
                  <c:v>43914</c:v>
                </c:pt>
                <c:pt idx="17" c:formatCode="yyyy\-mm\-dd">
                  <c:v>43915</c:v>
                </c:pt>
                <c:pt idx="18" c:formatCode="yyyy\-mm\-dd">
                  <c:v>43916</c:v>
                </c:pt>
                <c:pt idx="19" c:formatCode="yyyy\-mm\-dd">
                  <c:v>43917</c:v>
                </c:pt>
                <c:pt idx="20" c:formatCode="yyyy\-mm\-dd">
                  <c:v>43920</c:v>
                </c:pt>
                <c:pt idx="21" c:formatCode="yyyy\-mm\-dd">
                  <c:v>43921</c:v>
                </c:pt>
                <c:pt idx="22" c:formatCode="yyyy\-mm\-dd">
                  <c:v>43922</c:v>
                </c:pt>
                <c:pt idx="23" c:formatCode="yyyy\-mm\-dd">
                  <c:v>43923</c:v>
                </c:pt>
                <c:pt idx="24" c:formatCode="yyyy\-mm\-dd">
                  <c:v>43924</c:v>
                </c:pt>
                <c:pt idx="25" c:formatCode="yyyy\-mm\-dd">
                  <c:v>43928</c:v>
                </c:pt>
                <c:pt idx="26" c:formatCode="yyyy\-mm\-dd">
                  <c:v>43929</c:v>
                </c:pt>
                <c:pt idx="27" c:formatCode="yyyy\-mm\-dd">
                  <c:v>43930</c:v>
                </c:pt>
                <c:pt idx="28" c:formatCode="yyyy\-mm\-dd">
                  <c:v>43931</c:v>
                </c:pt>
                <c:pt idx="29" c:formatCode="yyyy\-mm\-dd">
                  <c:v>43934</c:v>
                </c:pt>
                <c:pt idx="30" c:formatCode="yyyy\-mm\-dd">
                  <c:v>43935</c:v>
                </c:pt>
                <c:pt idx="31" c:formatCode="yyyy\-mm\-dd">
                  <c:v>43936</c:v>
                </c:pt>
                <c:pt idx="32" c:formatCode="yyyy\-mm\-dd">
                  <c:v>43937</c:v>
                </c:pt>
                <c:pt idx="33" c:formatCode="yyyy\-mm\-dd">
                  <c:v>43938</c:v>
                </c:pt>
                <c:pt idx="34" c:formatCode="yyyy\-mm\-dd">
                  <c:v>43941</c:v>
                </c:pt>
                <c:pt idx="35" c:formatCode="yyyy\-mm\-dd">
                  <c:v>43942</c:v>
                </c:pt>
                <c:pt idx="36" c:formatCode="yyyy\-mm\-dd">
                  <c:v>43943</c:v>
                </c:pt>
                <c:pt idx="37" c:formatCode="yyyy\-mm\-dd">
                  <c:v>43944</c:v>
                </c:pt>
                <c:pt idx="38" c:formatCode="yyyy\-mm\-dd">
                  <c:v>43945</c:v>
                </c:pt>
                <c:pt idx="39" c:formatCode="yyyy\-mm\-dd">
                  <c:v>43948</c:v>
                </c:pt>
                <c:pt idx="40" c:formatCode="yyyy\-mm\-dd">
                  <c:v>43949</c:v>
                </c:pt>
                <c:pt idx="41" c:formatCode="yyyy\-mm\-dd">
                  <c:v>43950</c:v>
                </c:pt>
                <c:pt idx="42" c:formatCode="yyyy\-mm\-dd">
                  <c:v>43951</c:v>
                </c:pt>
                <c:pt idx="43" c:formatCode="yyyy\-mm\-dd">
                  <c:v>43957</c:v>
                </c:pt>
                <c:pt idx="44" c:formatCode="yyyy\-mm\-dd">
                  <c:v>43958</c:v>
                </c:pt>
                <c:pt idx="45" c:formatCode="yyyy\-mm\-dd">
                  <c:v>43959</c:v>
                </c:pt>
                <c:pt idx="46" c:formatCode="yyyy\-mm\-dd">
                  <c:v>43962</c:v>
                </c:pt>
                <c:pt idx="47" c:formatCode="yyyy\-mm\-dd">
                  <c:v>43963</c:v>
                </c:pt>
                <c:pt idx="48" c:formatCode="yyyy\-mm\-dd">
                  <c:v>43964</c:v>
                </c:pt>
                <c:pt idx="49" c:formatCode="yyyy\-mm\-dd">
                  <c:v>43965</c:v>
                </c:pt>
                <c:pt idx="50" c:formatCode="yyyy\-mm\-dd">
                  <c:v>43966</c:v>
                </c:pt>
                <c:pt idx="51" c:formatCode="yyyy\-mm\-dd">
                  <c:v>43969</c:v>
                </c:pt>
                <c:pt idx="52" c:formatCode="yyyy\-mm\-dd">
                  <c:v>43970</c:v>
                </c:pt>
                <c:pt idx="53" c:formatCode="yyyy\-mm\-dd">
                  <c:v>43971</c:v>
                </c:pt>
                <c:pt idx="54" c:formatCode="yyyy\-mm\-dd">
                  <c:v>43972</c:v>
                </c:pt>
              </c:numCache>
            </c:numRef>
          </c:cat>
          <c:val>
            <c:numRef>
              <c:f>[铜铝铅锌基差数据.xlsx]Sheet2!$L$2:$L$56</c:f>
              <c:numCache>
                <c:formatCode>General</c:formatCode>
                <c:ptCount val="55"/>
                <c:pt idx="0">
                  <c:v>-220</c:v>
                </c:pt>
                <c:pt idx="1">
                  <c:v>-220</c:v>
                </c:pt>
                <c:pt idx="2">
                  <c:v>-240</c:v>
                </c:pt>
                <c:pt idx="3">
                  <c:v>-210</c:v>
                </c:pt>
                <c:pt idx="4">
                  <c:v>-170</c:v>
                </c:pt>
                <c:pt idx="5">
                  <c:v>-200</c:v>
                </c:pt>
                <c:pt idx="6">
                  <c:v>-200</c:v>
                </c:pt>
                <c:pt idx="7">
                  <c:v>-205</c:v>
                </c:pt>
                <c:pt idx="8">
                  <c:v>-220</c:v>
                </c:pt>
                <c:pt idx="9">
                  <c:v>-185</c:v>
                </c:pt>
                <c:pt idx="10">
                  <c:v>-235</c:v>
                </c:pt>
                <c:pt idx="11">
                  <c:v>-165</c:v>
                </c:pt>
                <c:pt idx="12">
                  <c:v>-170</c:v>
                </c:pt>
                <c:pt idx="13">
                  <c:v>-210</c:v>
                </c:pt>
                <c:pt idx="14">
                  <c:v>-170</c:v>
                </c:pt>
                <c:pt idx="15">
                  <c:v>-130</c:v>
                </c:pt>
                <c:pt idx="16">
                  <c:v>-135</c:v>
                </c:pt>
                <c:pt idx="17">
                  <c:v>-110</c:v>
                </c:pt>
                <c:pt idx="18">
                  <c:v>-110</c:v>
                </c:pt>
                <c:pt idx="19">
                  <c:v>25</c:v>
                </c:pt>
                <c:pt idx="20">
                  <c:v>-20</c:v>
                </c:pt>
                <c:pt idx="21">
                  <c:v>60</c:v>
                </c:pt>
                <c:pt idx="22">
                  <c:v>145</c:v>
                </c:pt>
                <c:pt idx="23">
                  <c:v>150</c:v>
                </c:pt>
                <c:pt idx="24">
                  <c:v>170</c:v>
                </c:pt>
                <c:pt idx="25">
                  <c:v>95</c:v>
                </c:pt>
                <c:pt idx="26">
                  <c:v>25</c:v>
                </c:pt>
                <c:pt idx="27">
                  <c:v>-5</c:v>
                </c:pt>
                <c:pt idx="28">
                  <c:v>-20</c:v>
                </c:pt>
                <c:pt idx="29">
                  <c:v>-25</c:v>
                </c:pt>
                <c:pt idx="30">
                  <c:v>5</c:v>
                </c:pt>
                <c:pt idx="31">
                  <c:v>-40</c:v>
                </c:pt>
                <c:pt idx="32">
                  <c:v>0</c:v>
                </c:pt>
                <c:pt idx="33">
                  <c:v>115</c:v>
                </c:pt>
                <c:pt idx="34">
                  <c:v>110</c:v>
                </c:pt>
                <c:pt idx="35">
                  <c:v>75</c:v>
                </c:pt>
                <c:pt idx="36">
                  <c:v>125</c:v>
                </c:pt>
                <c:pt idx="37">
                  <c:v>150</c:v>
                </c:pt>
                <c:pt idx="38">
                  <c:v>260</c:v>
                </c:pt>
                <c:pt idx="39">
                  <c:v>280</c:v>
                </c:pt>
                <c:pt idx="40">
                  <c:v>260</c:v>
                </c:pt>
                <c:pt idx="41">
                  <c:v>400</c:v>
                </c:pt>
                <c:pt idx="42">
                  <c:v>395</c:v>
                </c:pt>
                <c:pt idx="43">
                  <c:v>420</c:v>
                </c:pt>
                <c:pt idx="44">
                  <c:v>330</c:v>
                </c:pt>
                <c:pt idx="45">
                  <c:v>265</c:v>
                </c:pt>
                <c:pt idx="46">
                  <c:v>300</c:v>
                </c:pt>
                <c:pt idx="47">
                  <c:v>295</c:v>
                </c:pt>
                <c:pt idx="48">
                  <c:v>330</c:v>
                </c:pt>
                <c:pt idx="49">
                  <c:v>235</c:v>
                </c:pt>
                <c:pt idx="50">
                  <c:v>220</c:v>
                </c:pt>
                <c:pt idx="51">
                  <c:v>225</c:v>
                </c:pt>
                <c:pt idx="52">
                  <c:v>255</c:v>
                </c:pt>
                <c:pt idx="53">
                  <c:v>170</c:v>
                </c:pt>
                <c:pt idx="54">
                  <c:v>185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384326363"/>
        <c:axId val="300980656"/>
      </c:lineChart>
      <c:dateAx>
        <c:axId val="384326363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00980656"/>
        <c:crosses val="autoZero"/>
        <c:auto val="1"/>
        <c:lblOffset val="100"/>
        <c:baseTimeUnit val="days"/>
      </c:dateAx>
      <c:valAx>
        <c:axId val="300980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843263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锌连续合约对上月基差</a:t>
            </a:r>
          </a:p>
        </c:rich>
      </c:tx>
      <c:layout>
        <c:manualLayout>
          <c:xMode val="edge"/>
          <c:yMode val="edge"/>
          <c:x val="0.322777777777778"/>
          <c:y val="0.027777777777777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[铜铝铅锌基差数据.xlsx]Sheet2!$M$1</c:f>
              <c:strCache>
                <c:ptCount val="1"/>
                <c:pt idx="0">
                  <c:v>连一基差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[铜铝铅锌基差数据.xlsx]Sheet2!$A$2:$A$56</c:f>
              <c:numCache>
                <c:formatCode>yyyy\-mm\-dd</c:formatCode>
                <c:ptCount val="55"/>
                <c:pt idx="0" c:formatCode="yyyy\-mm\-dd">
                  <c:v>43892</c:v>
                </c:pt>
                <c:pt idx="1" c:formatCode="yyyy\-mm\-dd">
                  <c:v>43893</c:v>
                </c:pt>
                <c:pt idx="2" c:formatCode="yyyy\-mm\-dd">
                  <c:v>43894</c:v>
                </c:pt>
                <c:pt idx="3" c:formatCode="yyyy\-mm\-dd">
                  <c:v>43895</c:v>
                </c:pt>
                <c:pt idx="4" c:formatCode="yyyy\-mm\-dd">
                  <c:v>43896</c:v>
                </c:pt>
                <c:pt idx="5" c:formatCode="yyyy\-mm\-dd">
                  <c:v>43899</c:v>
                </c:pt>
                <c:pt idx="6" c:formatCode="yyyy\-mm\-dd">
                  <c:v>43900</c:v>
                </c:pt>
                <c:pt idx="7" c:formatCode="yyyy\-mm\-dd">
                  <c:v>43901</c:v>
                </c:pt>
                <c:pt idx="8" c:formatCode="yyyy\-mm\-dd">
                  <c:v>43902</c:v>
                </c:pt>
                <c:pt idx="9" c:formatCode="yyyy\-mm\-dd">
                  <c:v>43903</c:v>
                </c:pt>
                <c:pt idx="10" c:formatCode="yyyy\-mm\-dd">
                  <c:v>43906</c:v>
                </c:pt>
                <c:pt idx="11" c:formatCode="yyyy\-mm\-dd">
                  <c:v>43907</c:v>
                </c:pt>
                <c:pt idx="12" c:formatCode="yyyy\-mm\-dd">
                  <c:v>43908</c:v>
                </c:pt>
                <c:pt idx="13" c:formatCode="yyyy\-mm\-dd">
                  <c:v>43909</c:v>
                </c:pt>
                <c:pt idx="14" c:formatCode="yyyy\-mm\-dd">
                  <c:v>43910</c:v>
                </c:pt>
                <c:pt idx="15" c:formatCode="yyyy\-mm\-dd">
                  <c:v>43913</c:v>
                </c:pt>
                <c:pt idx="16" c:formatCode="yyyy\-mm\-dd">
                  <c:v>43914</c:v>
                </c:pt>
                <c:pt idx="17" c:formatCode="yyyy\-mm\-dd">
                  <c:v>43915</c:v>
                </c:pt>
                <c:pt idx="18" c:formatCode="yyyy\-mm\-dd">
                  <c:v>43916</c:v>
                </c:pt>
                <c:pt idx="19" c:formatCode="yyyy\-mm\-dd">
                  <c:v>43917</c:v>
                </c:pt>
                <c:pt idx="20" c:formatCode="yyyy\-mm\-dd">
                  <c:v>43920</c:v>
                </c:pt>
                <c:pt idx="21" c:formatCode="yyyy\-mm\-dd">
                  <c:v>43921</c:v>
                </c:pt>
                <c:pt idx="22" c:formatCode="yyyy\-mm\-dd">
                  <c:v>43922</c:v>
                </c:pt>
                <c:pt idx="23" c:formatCode="yyyy\-mm\-dd">
                  <c:v>43923</c:v>
                </c:pt>
                <c:pt idx="24" c:formatCode="yyyy\-mm\-dd">
                  <c:v>43924</c:v>
                </c:pt>
                <c:pt idx="25" c:formatCode="yyyy\-mm\-dd">
                  <c:v>43928</c:v>
                </c:pt>
                <c:pt idx="26" c:formatCode="yyyy\-mm\-dd">
                  <c:v>43929</c:v>
                </c:pt>
                <c:pt idx="27" c:formatCode="yyyy\-mm\-dd">
                  <c:v>43930</c:v>
                </c:pt>
                <c:pt idx="28" c:formatCode="yyyy\-mm\-dd">
                  <c:v>43931</c:v>
                </c:pt>
                <c:pt idx="29" c:formatCode="yyyy\-mm\-dd">
                  <c:v>43934</c:v>
                </c:pt>
                <c:pt idx="30" c:formatCode="yyyy\-mm\-dd">
                  <c:v>43935</c:v>
                </c:pt>
                <c:pt idx="31" c:formatCode="yyyy\-mm\-dd">
                  <c:v>43936</c:v>
                </c:pt>
                <c:pt idx="32" c:formatCode="yyyy\-mm\-dd">
                  <c:v>43937</c:v>
                </c:pt>
                <c:pt idx="33" c:formatCode="yyyy\-mm\-dd">
                  <c:v>43938</c:v>
                </c:pt>
                <c:pt idx="34" c:formatCode="yyyy\-mm\-dd">
                  <c:v>43941</c:v>
                </c:pt>
                <c:pt idx="35" c:formatCode="yyyy\-mm\-dd">
                  <c:v>43942</c:v>
                </c:pt>
                <c:pt idx="36" c:formatCode="yyyy\-mm\-dd">
                  <c:v>43943</c:v>
                </c:pt>
                <c:pt idx="37" c:formatCode="yyyy\-mm\-dd">
                  <c:v>43944</c:v>
                </c:pt>
                <c:pt idx="38" c:formatCode="yyyy\-mm\-dd">
                  <c:v>43945</c:v>
                </c:pt>
                <c:pt idx="39" c:formatCode="yyyy\-mm\-dd">
                  <c:v>43948</c:v>
                </c:pt>
                <c:pt idx="40" c:formatCode="yyyy\-mm\-dd">
                  <c:v>43949</c:v>
                </c:pt>
                <c:pt idx="41" c:formatCode="yyyy\-mm\-dd">
                  <c:v>43950</c:v>
                </c:pt>
                <c:pt idx="42" c:formatCode="yyyy\-mm\-dd">
                  <c:v>43951</c:v>
                </c:pt>
                <c:pt idx="43" c:formatCode="yyyy\-mm\-dd">
                  <c:v>43957</c:v>
                </c:pt>
                <c:pt idx="44" c:formatCode="yyyy\-mm\-dd">
                  <c:v>43958</c:v>
                </c:pt>
                <c:pt idx="45" c:formatCode="yyyy\-mm\-dd">
                  <c:v>43959</c:v>
                </c:pt>
                <c:pt idx="46" c:formatCode="yyyy\-mm\-dd">
                  <c:v>43962</c:v>
                </c:pt>
                <c:pt idx="47" c:formatCode="yyyy\-mm\-dd">
                  <c:v>43963</c:v>
                </c:pt>
                <c:pt idx="48" c:formatCode="yyyy\-mm\-dd">
                  <c:v>43964</c:v>
                </c:pt>
                <c:pt idx="49" c:formatCode="yyyy\-mm\-dd">
                  <c:v>43965</c:v>
                </c:pt>
                <c:pt idx="50" c:formatCode="yyyy\-mm\-dd">
                  <c:v>43966</c:v>
                </c:pt>
                <c:pt idx="51" c:formatCode="yyyy\-mm\-dd">
                  <c:v>43969</c:v>
                </c:pt>
                <c:pt idx="52" c:formatCode="yyyy\-mm\-dd">
                  <c:v>43970</c:v>
                </c:pt>
                <c:pt idx="53" c:formatCode="yyyy\-mm\-dd">
                  <c:v>43971</c:v>
                </c:pt>
                <c:pt idx="54" c:formatCode="yyyy\-mm\-dd">
                  <c:v>43972</c:v>
                </c:pt>
              </c:numCache>
            </c:numRef>
          </c:cat>
          <c:val>
            <c:numRef>
              <c:f>[铜铝铅锌基差数据.xlsx]Sheet2!$M$2:$M$56</c:f>
              <c:numCache>
                <c:formatCode>General</c:formatCode>
                <c:ptCount val="55"/>
                <c:pt idx="0">
                  <c:v>-60</c:v>
                </c:pt>
                <c:pt idx="1">
                  <c:v>-50</c:v>
                </c:pt>
                <c:pt idx="2">
                  <c:v>-55</c:v>
                </c:pt>
                <c:pt idx="3">
                  <c:v>-55</c:v>
                </c:pt>
                <c:pt idx="4">
                  <c:v>-50</c:v>
                </c:pt>
                <c:pt idx="5">
                  <c:v>-45</c:v>
                </c:pt>
                <c:pt idx="6">
                  <c:v>-70</c:v>
                </c:pt>
                <c:pt idx="7">
                  <c:v>-65</c:v>
                </c:pt>
                <c:pt idx="8">
                  <c:v>-60</c:v>
                </c:pt>
                <c:pt idx="9">
                  <c:v>-65</c:v>
                </c:pt>
                <c:pt idx="10">
                  <c:v>-70</c:v>
                </c:pt>
                <c:pt idx="11">
                  <c:v>-40</c:v>
                </c:pt>
                <c:pt idx="12">
                  <c:v>-20</c:v>
                </c:pt>
                <c:pt idx="13">
                  <c:v>-50</c:v>
                </c:pt>
                <c:pt idx="14">
                  <c:v>-55</c:v>
                </c:pt>
                <c:pt idx="15">
                  <c:v>-50</c:v>
                </c:pt>
                <c:pt idx="16">
                  <c:v>-40</c:v>
                </c:pt>
                <c:pt idx="17">
                  <c:v>-25</c:v>
                </c:pt>
                <c:pt idx="18">
                  <c:v>5</c:v>
                </c:pt>
                <c:pt idx="19">
                  <c:v>15</c:v>
                </c:pt>
                <c:pt idx="20">
                  <c:v>0</c:v>
                </c:pt>
                <c:pt idx="21">
                  <c:v>65</c:v>
                </c:pt>
                <c:pt idx="22">
                  <c:v>80</c:v>
                </c:pt>
                <c:pt idx="23">
                  <c:v>35</c:v>
                </c:pt>
                <c:pt idx="24">
                  <c:v>10</c:v>
                </c:pt>
                <c:pt idx="25">
                  <c:v>20</c:v>
                </c:pt>
                <c:pt idx="26">
                  <c:v>10</c:v>
                </c:pt>
                <c:pt idx="27">
                  <c:v>65</c:v>
                </c:pt>
                <c:pt idx="28">
                  <c:v>5</c:v>
                </c:pt>
                <c:pt idx="29">
                  <c:v>-20</c:v>
                </c:pt>
                <c:pt idx="30">
                  <c:v>-15</c:v>
                </c:pt>
                <c:pt idx="31">
                  <c:v>-50</c:v>
                </c:pt>
                <c:pt idx="32">
                  <c:v>-15</c:v>
                </c:pt>
                <c:pt idx="33">
                  <c:v>15</c:v>
                </c:pt>
                <c:pt idx="34">
                  <c:v>5</c:v>
                </c:pt>
                <c:pt idx="35">
                  <c:v>45</c:v>
                </c:pt>
                <c:pt idx="36">
                  <c:v>35</c:v>
                </c:pt>
                <c:pt idx="37">
                  <c:v>60</c:v>
                </c:pt>
                <c:pt idx="38">
                  <c:v>70</c:v>
                </c:pt>
                <c:pt idx="39">
                  <c:v>40</c:v>
                </c:pt>
                <c:pt idx="40">
                  <c:v>35</c:v>
                </c:pt>
                <c:pt idx="41">
                  <c:v>30</c:v>
                </c:pt>
                <c:pt idx="42">
                  <c:v>30</c:v>
                </c:pt>
                <c:pt idx="43">
                  <c:v>25</c:v>
                </c:pt>
                <c:pt idx="44">
                  <c:v>30</c:v>
                </c:pt>
                <c:pt idx="45">
                  <c:v>10</c:v>
                </c:pt>
                <c:pt idx="46">
                  <c:v>30</c:v>
                </c:pt>
                <c:pt idx="47">
                  <c:v>30</c:v>
                </c:pt>
                <c:pt idx="48">
                  <c:v>10</c:v>
                </c:pt>
                <c:pt idx="49">
                  <c:v>50</c:v>
                </c:pt>
                <c:pt idx="50">
                  <c:v>-15</c:v>
                </c:pt>
                <c:pt idx="51">
                  <c:v>50</c:v>
                </c:pt>
                <c:pt idx="52">
                  <c:v>40</c:v>
                </c:pt>
                <c:pt idx="53">
                  <c:v>50</c:v>
                </c:pt>
                <c:pt idx="54">
                  <c:v>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[铜铝铅锌基差数据.xlsx]Sheet2!$N$1</c:f>
              <c:strCache>
                <c:ptCount val="1"/>
                <c:pt idx="0">
                  <c:v>连二基差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[铜铝铅锌基差数据.xlsx]Sheet2!$A$2:$A$56</c:f>
              <c:numCache>
                <c:formatCode>yyyy\-mm\-dd</c:formatCode>
                <c:ptCount val="55"/>
                <c:pt idx="0" c:formatCode="yyyy\-mm\-dd">
                  <c:v>43892</c:v>
                </c:pt>
                <c:pt idx="1" c:formatCode="yyyy\-mm\-dd">
                  <c:v>43893</c:v>
                </c:pt>
                <c:pt idx="2" c:formatCode="yyyy\-mm\-dd">
                  <c:v>43894</c:v>
                </c:pt>
                <c:pt idx="3" c:formatCode="yyyy\-mm\-dd">
                  <c:v>43895</c:v>
                </c:pt>
                <c:pt idx="4" c:formatCode="yyyy\-mm\-dd">
                  <c:v>43896</c:v>
                </c:pt>
                <c:pt idx="5" c:formatCode="yyyy\-mm\-dd">
                  <c:v>43899</c:v>
                </c:pt>
                <c:pt idx="6" c:formatCode="yyyy\-mm\-dd">
                  <c:v>43900</c:v>
                </c:pt>
                <c:pt idx="7" c:formatCode="yyyy\-mm\-dd">
                  <c:v>43901</c:v>
                </c:pt>
                <c:pt idx="8" c:formatCode="yyyy\-mm\-dd">
                  <c:v>43902</c:v>
                </c:pt>
                <c:pt idx="9" c:formatCode="yyyy\-mm\-dd">
                  <c:v>43903</c:v>
                </c:pt>
                <c:pt idx="10" c:formatCode="yyyy\-mm\-dd">
                  <c:v>43906</c:v>
                </c:pt>
                <c:pt idx="11" c:formatCode="yyyy\-mm\-dd">
                  <c:v>43907</c:v>
                </c:pt>
                <c:pt idx="12" c:formatCode="yyyy\-mm\-dd">
                  <c:v>43908</c:v>
                </c:pt>
                <c:pt idx="13" c:formatCode="yyyy\-mm\-dd">
                  <c:v>43909</c:v>
                </c:pt>
                <c:pt idx="14" c:formatCode="yyyy\-mm\-dd">
                  <c:v>43910</c:v>
                </c:pt>
                <c:pt idx="15" c:formatCode="yyyy\-mm\-dd">
                  <c:v>43913</c:v>
                </c:pt>
                <c:pt idx="16" c:formatCode="yyyy\-mm\-dd">
                  <c:v>43914</c:v>
                </c:pt>
                <c:pt idx="17" c:formatCode="yyyy\-mm\-dd">
                  <c:v>43915</c:v>
                </c:pt>
                <c:pt idx="18" c:formatCode="yyyy\-mm\-dd">
                  <c:v>43916</c:v>
                </c:pt>
                <c:pt idx="19" c:formatCode="yyyy\-mm\-dd">
                  <c:v>43917</c:v>
                </c:pt>
                <c:pt idx="20" c:formatCode="yyyy\-mm\-dd">
                  <c:v>43920</c:v>
                </c:pt>
                <c:pt idx="21" c:formatCode="yyyy\-mm\-dd">
                  <c:v>43921</c:v>
                </c:pt>
                <c:pt idx="22" c:formatCode="yyyy\-mm\-dd">
                  <c:v>43922</c:v>
                </c:pt>
                <c:pt idx="23" c:formatCode="yyyy\-mm\-dd">
                  <c:v>43923</c:v>
                </c:pt>
                <c:pt idx="24" c:formatCode="yyyy\-mm\-dd">
                  <c:v>43924</c:v>
                </c:pt>
                <c:pt idx="25" c:formatCode="yyyy\-mm\-dd">
                  <c:v>43928</c:v>
                </c:pt>
                <c:pt idx="26" c:formatCode="yyyy\-mm\-dd">
                  <c:v>43929</c:v>
                </c:pt>
                <c:pt idx="27" c:formatCode="yyyy\-mm\-dd">
                  <c:v>43930</c:v>
                </c:pt>
                <c:pt idx="28" c:formatCode="yyyy\-mm\-dd">
                  <c:v>43931</c:v>
                </c:pt>
                <c:pt idx="29" c:formatCode="yyyy\-mm\-dd">
                  <c:v>43934</c:v>
                </c:pt>
                <c:pt idx="30" c:formatCode="yyyy\-mm\-dd">
                  <c:v>43935</c:v>
                </c:pt>
                <c:pt idx="31" c:formatCode="yyyy\-mm\-dd">
                  <c:v>43936</c:v>
                </c:pt>
                <c:pt idx="32" c:formatCode="yyyy\-mm\-dd">
                  <c:v>43937</c:v>
                </c:pt>
                <c:pt idx="33" c:formatCode="yyyy\-mm\-dd">
                  <c:v>43938</c:v>
                </c:pt>
                <c:pt idx="34" c:formatCode="yyyy\-mm\-dd">
                  <c:v>43941</c:v>
                </c:pt>
                <c:pt idx="35" c:formatCode="yyyy\-mm\-dd">
                  <c:v>43942</c:v>
                </c:pt>
                <c:pt idx="36" c:formatCode="yyyy\-mm\-dd">
                  <c:v>43943</c:v>
                </c:pt>
                <c:pt idx="37" c:formatCode="yyyy\-mm\-dd">
                  <c:v>43944</c:v>
                </c:pt>
                <c:pt idx="38" c:formatCode="yyyy\-mm\-dd">
                  <c:v>43945</c:v>
                </c:pt>
                <c:pt idx="39" c:formatCode="yyyy\-mm\-dd">
                  <c:v>43948</c:v>
                </c:pt>
                <c:pt idx="40" c:formatCode="yyyy\-mm\-dd">
                  <c:v>43949</c:v>
                </c:pt>
                <c:pt idx="41" c:formatCode="yyyy\-mm\-dd">
                  <c:v>43950</c:v>
                </c:pt>
                <c:pt idx="42" c:formatCode="yyyy\-mm\-dd">
                  <c:v>43951</c:v>
                </c:pt>
                <c:pt idx="43" c:formatCode="yyyy\-mm\-dd">
                  <c:v>43957</c:v>
                </c:pt>
                <c:pt idx="44" c:formatCode="yyyy\-mm\-dd">
                  <c:v>43958</c:v>
                </c:pt>
                <c:pt idx="45" c:formatCode="yyyy\-mm\-dd">
                  <c:v>43959</c:v>
                </c:pt>
                <c:pt idx="46" c:formatCode="yyyy\-mm\-dd">
                  <c:v>43962</c:v>
                </c:pt>
                <c:pt idx="47" c:formatCode="yyyy\-mm\-dd">
                  <c:v>43963</c:v>
                </c:pt>
                <c:pt idx="48" c:formatCode="yyyy\-mm\-dd">
                  <c:v>43964</c:v>
                </c:pt>
                <c:pt idx="49" c:formatCode="yyyy\-mm\-dd">
                  <c:v>43965</c:v>
                </c:pt>
                <c:pt idx="50" c:formatCode="yyyy\-mm\-dd">
                  <c:v>43966</c:v>
                </c:pt>
                <c:pt idx="51" c:formatCode="yyyy\-mm\-dd">
                  <c:v>43969</c:v>
                </c:pt>
                <c:pt idx="52" c:formatCode="yyyy\-mm\-dd">
                  <c:v>43970</c:v>
                </c:pt>
                <c:pt idx="53" c:formatCode="yyyy\-mm\-dd">
                  <c:v>43971</c:v>
                </c:pt>
                <c:pt idx="54" c:formatCode="yyyy\-mm\-dd">
                  <c:v>43972</c:v>
                </c:pt>
              </c:numCache>
            </c:numRef>
          </c:cat>
          <c:val>
            <c:numRef>
              <c:f>[铜铝铅锌基差数据.xlsx]Sheet2!$N$2:$N$56</c:f>
              <c:numCache>
                <c:formatCode>General</c:formatCode>
                <c:ptCount val="55"/>
                <c:pt idx="0">
                  <c:v>-65</c:v>
                </c:pt>
                <c:pt idx="1">
                  <c:v>-65</c:v>
                </c:pt>
                <c:pt idx="2">
                  <c:v>-55</c:v>
                </c:pt>
                <c:pt idx="3">
                  <c:v>-40</c:v>
                </c:pt>
                <c:pt idx="4">
                  <c:v>-35</c:v>
                </c:pt>
                <c:pt idx="5">
                  <c:v>-55</c:v>
                </c:pt>
                <c:pt idx="6">
                  <c:v>-45</c:v>
                </c:pt>
                <c:pt idx="7">
                  <c:v>-45</c:v>
                </c:pt>
                <c:pt idx="8">
                  <c:v>-45</c:v>
                </c:pt>
                <c:pt idx="9">
                  <c:v>-30</c:v>
                </c:pt>
                <c:pt idx="10">
                  <c:v>-35</c:v>
                </c:pt>
                <c:pt idx="11">
                  <c:v>-30</c:v>
                </c:pt>
                <c:pt idx="12">
                  <c:v>-25</c:v>
                </c:pt>
                <c:pt idx="13">
                  <c:v>-40</c:v>
                </c:pt>
                <c:pt idx="14">
                  <c:v>-40</c:v>
                </c:pt>
                <c:pt idx="15">
                  <c:v>0</c:v>
                </c:pt>
                <c:pt idx="16">
                  <c:v>-20</c:v>
                </c:pt>
                <c:pt idx="17">
                  <c:v>-30</c:v>
                </c:pt>
                <c:pt idx="18">
                  <c:v>-30</c:v>
                </c:pt>
                <c:pt idx="19">
                  <c:v>15</c:v>
                </c:pt>
                <c:pt idx="20">
                  <c:v>-5</c:v>
                </c:pt>
                <c:pt idx="21">
                  <c:v>15</c:v>
                </c:pt>
                <c:pt idx="22">
                  <c:v>40</c:v>
                </c:pt>
                <c:pt idx="23">
                  <c:v>45</c:v>
                </c:pt>
                <c:pt idx="24">
                  <c:v>65</c:v>
                </c:pt>
                <c:pt idx="25">
                  <c:v>30</c:v>
                </c:pt>
                <c:pt idx="26">
                  <c:v>25</c:v>
                </c:pt>
                <c:pt idx="27">
                  <c:v>-15</c:v>
                </c:pt>
                <c:pt idx="28">
                  <c:v>5</c:v>
                </c:pt>
                <c:pt idx="29">
                  <c:v>25</c:v>
                </c:pt>
                <c:pt idx="30">
                  <c:v>0</c:v>
                </c:pt>
                <c:pt idx="31">
                  <c:v>25</c:v>
                </c:pt>
                <c:pt idx="32">
                  <c:v>10</c:v>
                </c:pt>
                <c:pt idx="33">
                  <c:v>30</c:v>
                </c:pt>
                <c:pt idx="34">
                  <c:v>25</c:v>
                </c:pt>
                <c:pt idx="35">
                  <c:v>0</c:v>
                </c:pt>
                <c:pt idx="36">
                  <c:v>40</c:v>
                </c:pt>
                <c:pt idx="37">
                  <c:v>25</c:v>
                </c:pt>
                <c:pt idx="38">
                  <c:v>70</c:v>
                </c:pt>
                <c:pt idx="39">
                  <c:v>90</c:v>
                </c:pt>
                <c:pt idx="40">
                  <c:v>50</c:v>
                </c:pt>
                <c:pt idx="41">
                  <c:v>60</c:v>
                </c:pt>
                <c:pt idx="42">
                  <c:v>80</c:v>
                </c:pt>
                <c:pt idx="43">
                  <c:v>100</c:v>
                </c:pt>
                <c:pt idx="44">
                  <c:v>65</c:v>
                </c:pt>
                <c:pt idx="45">
                  <c:v>45</c:v>
                </c:pt>
                <c:pt idx="46">
                  <c:v>60</c:v>
                </c:pt>
                <c:pt idx="47">
                  <c:v>35</c:v>
                </c:pt>
                <c:pt idx="48">
                  <c:v>60</c:v>
                </c:pt>
                <c:pt idx="49">
                  <c:v>55</c:v>
                </c:pt>
                <c:pt idx="50">
                  <c:v>80</c:v>
                </c:pt>
                <c:pt idx="51">
                  <c:v>65</c:v>
                </c:pt>
                <c:pt idx="52">
                  <c:v>75</c:v>
                </c:pt>
                <c:pt idx="53">
                  <c:v>50</c:v>
                </c:pt>
                <c:pt idx="54">
                  <c:v>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[铜铝铅锌基差数据.xlsx]Sheet2!$O$1</c:f>
              <c:strCache>
                <c:ptCount val="1"/>
                <c:pt idx="0">
                  <c:v>连三基差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[铜铝铅锌基差数据.xlsx]Sheet2!$A$2:$A$56</c:f>
              <c:numCache>
                <c:formatCode>yyyy\-mm\-dd</c:formatCode>
                <c:ptCount val="55"/>
                <c:pt idx="0" c:formatCode="yyyy\-mm\-dd">
                  <c:v>43892</c:v>
                </c:pt>
                <c:pt idx="1" c:formatCode="yyyy\-mm\-dd">
                  <c:v>43893</c:v>
                </c:pt>
                <c:pt idx="2" c:formatCode="yyyy\-mm\-dd">
                  <c:v>43894</c:v>
                </c:pt>
                <c:pt idx="3" c:formatCode="yyyy\-mm\-dd">
                  <c:v>43895</c:v>
                </c:pt>
                <c:pt idx="4" c:formatCode="yyyy\-mm\-dd">
                  <c:v>43896</c:v>
                </c:pt>
                <c:pt idx="5" c:formatCode="yyyy\-mm\-dd">
                  <c:v>43899</c:v>
                </c:pt>
                <c:pt idx="6" c:formatCode="yyyy\-mm\-dd">
                  <c:v>43900</c:v>
                </c:pt>
                <c:pt idx="7" c:formatCode="yyyy\-mm\-dd">
                  <c:v>43901</c:v>
                </c:pt>
                <c:pt idx="8" c:formatCode="yyyy\-mm\-dd">
                  <c:v>43902</c:v>
                </c:pt>
                <c:pt idx="9" c:formatCode="yyyy\-mm\-dd">
                  <c:v>43903</c:v>
                </c:pt>
                <c:pt idx="10" c:formatCode="yyyy\-mm\-dd">
                  <c:v>43906</c:v>
                </c:pt>
                <c:pt idx="11" c:formatCode="yyyy\-mm\-dd">
                  <c:v>43907</c:v>
                </c:pt>
                <c:pt idx="12" c:formatCode="yyyy\-mm\-dd">
                  <c:v>43908</c:v>
                </c:pt>
                <c:pt idx="13" c:formatCode="yyyy\-mm\-dd">
                  <c:v>43909</c:v>
                </c:pt>
                <c:pt idx="14" c:formatCode="yyyy\-mm\-dd">
                  <c:v>43910</c:v>
                </c:pt>
                <c:pt idx="15" c:formatCode="yyyy\-mm\-dd">
                  <c:v>43913</c:v>
                </c:pt>
                <c:pt idx="16" c:formatCode="yyyy\-mm\-dd">
                  <c:v>43914</c:v>
                </c:pt>
                <c:pt idx="17" c:formatCode="yyyy\-mm\-dd">
                  <c:v>43915</c:v>
                </c:pt>
                <c:pt idx="18" c:formatCode="yyyy\-mm\-dd">
                  <c:v>43916</c:v>
                </c:pt>
                <c:pt idx="19" c:formatCode="yyyy\-mm\-dd">
                  <c:v>43917</c:v>
                </c:pt>
                <c:pt idx="20" c:formatCode="yyyy\-mm\-dd">
                  <c:v>43920</c:v>
                </c:pt>
                <c:pt idx="21" c:formatCode="yyyy\-mm\-dd">
                  <c:v>43921</c:v>
                </c:pt>
                <c:pt idx="22" c:formatCode="yyyy\-mm\-dd">
                  <c:v>43922</c:v>
                </c:pt>
                <c:pt idx="23" c:formatCode="yyyy\-mm\-dd">
                  <c:v>43923</c:v>
                </c:pt>
                <c:pt idx="24" c:formatCode="yyyy\-mm\-dd">
                  <c:v>43924</c:v>
                </c:pt>
                <c:pt idx="25" c:formatCode="yyyy\-mm\-dd">
                  <c:v>43928</c:v>
                </c:pt>
                <c:pt idx="26" c:formatCode="yyyy\-mm\-dd">
                  <c:v>43929</c:v>
                </c:pt>
                <c:pt idx="27" c:formatCode="yyyy\-mm\-dd">
                  <c:v>43930</c:v>
                </c:pt>
                <c:pt idx="28" c:formatCode="yyyy\-mm\-dd">
                  <c:v>43931</c:v>
                </c:pt>
                <c:pt idx="29" c:formatCode="yyyy\-mm\-dd">
                  <c:v>43934</c:v>
                </c:pt>
                <c:pt idx="30" c:formatCode="yyyy\-mm\-dd">
                  <c:v>43935</c:v>
                </c:pt>
                <c:pt idx="31" c:formatCode="yyyy\-mm\-dd">
                  <c:v>43936</c:v>
                </c:pt>
                <c:pt idx="32" c:formatCode="yyyy\-mm\-dd">
                  <c:v>43937</c:v>
                </c:pt>
                <c:pt idx="33" c:formatCode="yyyy\-mm\-dd">
                  <c:v>43938</c:v>
                </c:pt>
                <c:pt idx="34" c:formatCode="yyyy\-mm\-dd">
                  <c:v>43941</c:v>
                </c:pt>
                <c:pt idx="35" c:formatCode="yyyy\-mm\-dd">
                  <c:v>43942</c:v>
                </c:pt>
                <c:pt idx="36" c:formatCode="yyyy\-mm\-dd">
                  <c:v>43943</c:v>
                </c:pt>
                <c:pt idx="37" c:formatCode="yyyy\-mm\-dd">
                  <c:v>43944</c:v>
                </c:pt>
                <c:pt idx="38" c:formatCode="yyyy\-mm\-dd">
                  <c:v>43945</c:v>
                </c:pt>
                <c:pt idx="39" c:formatCode="yyyy\-mm\-dd">
                  <c:v>43948</c:v>
                </c:pt>
                <c:pt idx="40" c:formatCode="yyyy\-mm\-dd">
                  <c:v>43949</c:v>
                </c:pt>
                <c:pt idx="41" c:formatCode="yyyy\-mm\-dd">
                  <c:v>43950</c:v>
                </c:pt>
                <c:pt idx="42" c:formatCode="yyyy\-mm\-dd">
                  <c:v>43951</c:v>
                </c:pt>
                <c:pt idx="43" c:formatCode="yyyy\-mm\-dd">
                  <c:v>43957</c:v>
                </c:pt>
                <c:pt idx="44" c:formatCode="yyyy\-mm\-dd">
                  <c:v>43958</c:v>
                </c:pt>
                <c:pt idx="45" c:formatCode="yyyy\-mm\-dd">
                  <c:v>43959</c:v>
                </c:pt>
                <c:pt idx="46" c:formatCode="yyyy\-mm\-dd">
                  <c:v>43962</c:v>
                </c:pt>
                <c:pt idx="47" c:formatCode="yyyy\-mm\-dd">
                  <c:v>43963</c:v>
                </c:pt>
                <c:pt idx="48" c:formatCode="yyyy\-mm\-dd">
                  <c:v>43964</c:v>
                </c:pt>
                <c:pt idx="49" c:formatCode="yyyy\-mm\-dd">
                  <c:v>43965</c:v>
                </c:pt>
                <c:pt idx="50" c:formatCode="yyyy\-mm\-dd">
                  <c:v>43966</c:v>
                </c:pt>
                <c:pt idx="51" c:formatCode="yyyy\-mm\-dd">
                  <c:v>43969</c:v>
                </c:pt>
                <c:pt idx="52" c:formatCode="yyyy\-mm\-dd">
                  <c:v>43970</c:v>
                </c:pt>
                <c:pt idx="53" c:formatCode="yyyy\-mm\-dd">
                  <c:v>43971</c:v>
                </c:pt>
                <c:pt idx="54" c:formatCode="yyyy\-mm\-dd">
                  <c:v>43972</c:v>
                </c:pt>
              </c:numCache>
            </c:numRef>
          </c:cat>
          <c:val>
            <c:numRef>
              <c:f>[铜铝铅锌基差数据.xlsx]Sheet2!$O$2:$O$56</c:f>
              <c:numCache>
                <c:formatCode>General</c:formatCode>
                <c:ptCount val="55"/>
                <c:pt idx="0">
                  <c:v>-50</c:v>
                </c:pt>
                <c:pt idx="1">
                  <c:v>-55</c:v>
                </c:pt>
                <c:pt idx="2">
                  <c:v>-40</c:v>
                </c:pt>
                <c:pt idx="3">
                  <c:v>-45</c:v>
                </c:pt>
                <c:pt idx="4">
                  <c:v>-35</c:v>
                </c:pt>
                <c:pt idx="5">
                  <c:v>-40</c:v>
                </c:pt>
                <c:pt idx="6">
                  <c:v>-40</c:v>
                </c:pt>
                <c:pt idx="7">
                  <c:v>-40</c:v>
                </c:pt>
                <c:pt idx="8">
                  <c:v>-30</c:v>
                </c:pt>
                <c:pt idx="9">
                  <c:v>-40</c:v>
                </c:pt>
                <c:pt idx="10">
                  <c:v>-40</c:v>
                </c:pt>
                <c:pt idx="11">
                  <c:v>-30</c:v>
                </c:pt>
                <c:pt idx="12">
                  <c:v>-15</c:v>
                </c:pt>
                <c:pt idx="13">
                  <c:v>-60</c:v>
                </c:pt>
                <c:pt idx="14">
                  <c:v>-10</c:v>
                </c:pt>
                <c:pt idx="15">
                  <c:v>-10</c:v>
                </c:pt>
                <c:pt idx="16">
                  <c:v>0</c:v>
                </c:pt>
                <c:pt idx="17">
                  <c:v>-20</c:v>
                </c:pt>
                <c:pt idx="18">
                  <c:v>-10</c:v>
                </c:pt>
                <c:pt idx="19">
                  <c:v>25</c:v>
                </c:pt>
                <c:pt idx="20">
                  <c:v>15</c:v>
                </c:pt>
                <c:pt idx="21">
                  <c:v>15</c:v>
                </c:pt>
                <c:pt idx="22">
                  <c:v>30</c:v>
                </c:pt>
                <c:pt idx="23">
                  <c:v>75</c:v>
                </c:pt>
                <c:pt idx="24">
                  <c:v>30</c:v>
                </c:pt>
                <c:pt idx="25">
                  <c:v>30</c:v>
                </c:pt>
                <c:pt idx="26">
                  <c:v>0</c:v>
                </c:pt>
                <c:pt idx="27">
                  <c:v>-20</c:v>
                </c:pt>
                <c:pt idx="28">
                  <c:v>-15</c:v>
                </c:pt>
                <c:pt idx="29">
                  <c:v>-35</c:v>
                </c:pt>
                <c:pt idx="30">
                  <c:v>10</c:v>
                </c:pt>
                <c:pt idx="31">
                  <c:v>-15</c:v>
                </c:pt>
                <c:pt idx="32">
                  <c:v>15</c:v>
                </c:pt>
                <c:pt idx="33">
                  <c:v>20</c:v>
                </c:pt>
                <c:pt idx="34">
                  <c:v>35</c:v>
                </c:pt>
                <c:pt idx="35">
                  <c:v>-5</c:v>
                </c:pt>
                <c:pt idx="36">
                  <c:v>40</c:v>
                </c:pt>
                <c:pt idx="37">
                  <c:v>25</c:v>
                </c:pt>
                <c:pt idx="38">
                  <c:v>55</c:v>
                </c:pt>
                <c:pt idx="39">
                  <c:v>55</c:v>
                </c:pt>
                <c:pt idx="40">
                  <c:v>80</c:v>
                </c:pt>
                <c:pt idx="41">
                  <c:v>140</c:v>
                </c:pt>
                <c:pt idx="42">
                  <c:v>130</c:v>
                </c:pt>
                <c:pt idx="43">
                  <c:v>160</c:v>
                </c:pt>
                <c:pt idx="44">
                  <c:v>120</c:v>
                </c:pt>
                <c:pt idx="45">
                  <c:v>80</c:v>
                </c:pt>
                <c:pt idx="46">
                  <c:v>105</c:v>
                </c:pt>
                <c:pt idx="47">
                  <c:v>115</c:v>
                </c:pt>
                <c:pt idx="48">
                  <c:v>115</c:v>
                </c:pt>
                <c:pt idx="49">
                  <c:v>60</c:v>
                </c:pt>
                <c:pt idx="50">
                  <c:v>60</c:v>
                </c:pt>
                <c:pt idx="51">
                  <c:v>30</c:v>
                </c:pt>
                <c:pt idx="52">
                  <c:v>45</c:v>
                </c:pt>
                <c:pt idx="53">
                  <c:v>50</c:v>
                </c:pt>
                <c:pt idx="54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[铜铝铅锌基差数据.xlsx]Sheet2!$P$1</c:f>
              <c:strCache>
                <c:ptCount val="1"/>
                <c:pt idx="0">
                  <c:v>连四基差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[铜铝铅锌基差数据.xlsx]Sheet2!$A$2:$A$56</c:f>
              <c:numCache>
                <c:formatCode>yyyy\-mm\-dd</c:formatCode>
                <c:ptCount val="55"/>
                <c:pt idx="0" c:formatCode="yyyy\-mm\-dd">
                  <c:v>43892</c:v>
                </c:pt>
                <c:pt idx="1" c:formatCode="yyyy\-mm\-dd">
                  <c:v>43893</c:v>
                </c:pt>
                <c:pt idx="2" c:formatCode="yyyy\-mm\-dd">
                  <c:v>43894</c:v>
                </c:pt>
                <c:pt idx="3" c:formatCode="yyyy\-mm\-dd">
                  <c:v>43895</c:v>
                </c:pt>
                <c:pt idx="4" c:formatCode="yyyy\-mm\-dd">
                  <c:v>43896</c:v>
                </c:pt>
                <c:pt idx="5" c:formatCode="yyyy\-mm\-dd">
                  <c:v>43899</c:v>
                </c:pt>
                <c:pt idx="6" c:formatCode="yyyy\-mm\-dd">
                  <c:v>43900</c:v>
                </c:pt>
                <c:pt idx="7" c:formatCode="yyyy\-mm\-dd">
                  <c:v>43901</c:v>
                </c:pt>
                <c:pt idx="8" c:formatCode="yyyy\-mm\-dd">
                  <c:v>43902</c:v>
                </c:pt>
                <c:pt idx="9" c:formatCode="yyyy\-mm\-dd">
                  <c:v>43903</c:v>
                </c:pt>
                <c:pt idx="10" c:formatCode="yyyy\-mm\-dd">
                  <c:v>43906</c:v>
                </c:pt>
                <c:pt idx="11" c:formatCode="yyyy\-mm\-dd">
                  <c:v>43907</c:v>
                </c:pt>
                <c:pt idx="12" c:formatCode="yyyy\-mm\-dd">
                  <c:v>43908</c:v>
                </c:pt>
                <c:pt idx="13" c:formatCode="yyyy\-mm\-dd">
                  <c:v>43909</c:v>
                </c:pt>
                <c:pt idx="14" c:formatCode="yyyy\-mm\-dd">
                  <c:v>43910</c:v>
                </c:pt>
                <c:pt idx="15" c:formatCode="yyyy\-mm\-dd">
                  <c:v>43913</c:v>
                </c:pt>
                <c:pt idx="16" c:formatCode="yyyy\-mm\-dd">
                  <c:v>43914</c:v>
                </c:pt>
                <c:pt idx="17" c:formatCode="yyyy\-mm\-dd">
                  <c:v>43915</c:v>
                </c:pt>
                <c:pt idx="18" c:formatCode="yyyy\-mm\-dd">
                  <c:v>43916</c:v>
                </c:pt>
                <c:pt idx="19" c:formatCode="yyyy\-mm\-dd">
                  <c:v>43917</c:v>
                </c:pt>
                <c:pt idx="20" c:formatCode="yyyy\-mm\-dd">
                  <c:v>43920</c:v>
                </c:pt>
                <c:pt idx="21" c:formatCode="yyyy\-mm\-dd">
                  <c:v>43921</c:v>
                </c:pt>
                <c:pt idx="22" c:formatCode="yyyy\-mm\-dd">
                  <c:v>43922</c:v>
                </c:pt>
                <c:pt idx="23" c:formatCode="yyyy\-mm\-dd">
                  <c:v>43923</c:v>
                </c:pt>
                <c:pt idx="24" c:formatCode="yyyy\-mm\-dd">
                  <c:v>43924</c:v>
                </c:pt>
                <c:pt idx="25" c:formatCode="yyyy\-mm\-dd">
                  <c:v>43928</c:v>
                </c:pt>
                <c:pt idx="26" c:formatCode="yyyy\-mm\-dd">
                  <c:v>43929</c:v>
                </c:pt>
                <c:pt idx="27" c:formatCode="yyyy\-mm\-dd">
                  <c:v>43930</c:v>
                </c:pt>
                <c:pt idx="28" c:formatCode="yyyy\-mm\-dd">
                  <c:v>43931</c:v>
                </c:pt>
                <c:pt idx="29" c:formatCode="yyyy\-mm\-dd">
                  <c:v>43934</c:v>
                </c:pt>
                <c:pt idx="30" c:formatCode="yyyy\-mm\-dd">
                  <c:v>43935</c:v>
                </c:pt>
                <c:pt idx="31" c:formatCode="yyyy\-mm\-dd">
                  <c:v>43936</c:v>
                </c:pt>
                <c:pt idx="32" c:formatCode="yyyy\-mm\-dd">
                  <c:v>43937</c:v>
                </c:pt>
                <c:pt idx="33" c:formatCode="yyyy\-mm\-dd">
                  <c:v>43938</c:v>
                </c:pt>
                <c:pt idx="34" c:formatCode="yyyy\-mm\-dd">
                  <c:v>43941</c:v>
                </c:pt>
                <c:pt idx="35" c:formatCode="yyyy\-mm\-dd">
                  <c:v>43942</c:v>
                </c:pt>
                <c:pt idx="36" c:formatCode="yyyy\-mm\-dd">
                  <c:v>43943</c:v>
                </c:pt>
                <c:pt idx="37" c:formatCode="yyyy\-mm\-dd">
                  <c:v>43944</c:v>
                </c:pt>
                <c:pt idx="38" c:formatCode="yyyy\-mm\-dd">
                  <c:v>43945</c:v>
                </c:pt>
                <c:pt idx="39" c:formatCode="yyyy\-mm\-dd">
                  <c:v>43948</c:v>
                </c:pt>
                <c:pt idx="40" c:formatCode="yyyy\-mm\-dd">
                  <c:v>43949</c:v>
                </c:pt>
                <c:pt idx="41" c:formatCode="yyyy\-mm\-dd">
                  <c:v>43950</c:v>
                </c:pt>
                <c:pt idx="42" c:formatCode="yyyy\-mm\-dd">
                  <c:v>43951</c:v>
                </c:pt>
                <c:pt idx="43" c:formatCode="yyyy\-mm\-dd">
                  <c:v>43957</c:v>
                </c:pt>
                <c:pt idx="44" c:formatCode="yyyy\-mm\-dd">
                  <c:v>43958</c:v>
                </c:pt>
                <c:pt idx="45" c:formatCode="yyyy\-mm\-dd">
                  <c:v>43959</c:v>
                </c:pt>
                <c:pt idx="46" c:formatCode="yyyy\-mm\-dd">
                  <c:v>43962</c:v>
                </c:pt>
                <c:pt idx="47" c:formatCode="yyyy\-mm\-dd">
                  <c:v>43963</c:v>
                </c:pt>
                <c:pt idx="48" c:formatCode="yyyy\-mm\-dd">
                  <c:v>43964</c:v>
                </c:pt>
                <c:pt idx="49" c:formatCode="yyyy\-mm\-dd">
                  <c:v>43965</c:v>
                </c:pt>
                <c:pt idx="50" c:formatCode="yyyy\-mm\-dd">
                  <c:v>43966</c:v>
                </c:pt>
                <c:pt idx="51" c:formatCode="yyyy\-mm\-dd">
                  <c:v>43969</c:v>
                </c:pt>
                <c:pt idx="52" c:formatCode="yyyy\-mm\-dd">
                  <c:v>43970</c:v>
                </c:pt>
                <c:pt idx="53" c:formatCode="yyyy\-mm\-dd">
                  <c:v>43971</c:v>
                </c:pt>
                <c:pt idx="54" c:formatCode="yyyy\-mm\-dd">
                  <c:v>43972</c:v>
                </c:pt>
              </c:numCache>
            </c:numRef>
          </c:cat>
          <c:val>
            <c:numRef>
              <c:f>[铜铝铅锌基差数据.xlsx]Sheet2!$P$2:$P$56</c:f>
              <c:numCache>
                <c:formatCode>General</c:formatCode>
                <c:ptCount val="55"/>
                <c:pt idx="0">
                  <c:v>-65</c:v>
                </c:pt>
                <c:pt idx="1">
                  <c:v>-60</c:v>
                </c:pt>
                <c:pt idx="2">
                  <c:v>-60</c:v>
                </c:pt>
                <c:pt idx="3">
                  <c:v>-20</c:v>
                </c:pt>
                <c:pt idx="4">
                  <c:v>-40</c:v>
                </c:pt>
                <c:pt idx="5">
                  <c:v>-30</c:v>
                </c:pt>
                <c:pt idx="6">
                  <c:v>-30</c:v>
                </c:pt>
                <c:pt idx="7">
                  <c:v>-20</c:v>
                </c:pt>
                <c:pt idx="8">
                  <c:v>-50</c:v>
                </c:pt>
                <c:pt idx="9">
                  <c:v>-5</c:v>
                </c:pt>
                <c:pt idx="10">
                  <c:v>-25</c:v>
                </c:pt>
                <c:pt idx="11">
                  <c:v>-35</c:v>
                </c:pt>
                <c:pt idx="12">
                  <c:v>-90</c:v>
                </c:pt>
                <c:pt idx="13">
                  <c:v>-50</c:v>
                </c:pt>
                <c:pt idx="14">
                  <c:v>-45</c:v>
                </c:pt>
                <c:pt idx="15">
                  <c:v>-40</c:v>
                </c:pt>
                <c:pt idx="16">
                  <c:v>-30</c:v>
                </c:pt>
                <c:pt idx="17">
                  <c:v>-5</c:v>
                </c:pt>
                <c:pt idx="18">
                  <c:v>-15</c:v>
                </c:pt>
                <c:pt idx="19">
                  <c:v>-35</c:v>
                </c:pt>
                <c:pt idx="20">
                  <c:v>-35</c:v>
                </c:pt>
                <c:pt idx="21">
                  <c:v>-25</c:v>
                </c:pt>
                <c:pt idx="22">
                  <c:v>5</c:v>
                </c:pt>
                <c:pt idx="23">
                  <c:v>0</c:v>
                </c:pt>
                <c:pt idx="24">
                  <c:v>25</c:v>
                </c:pt>
                <c:pt idx="25">
                  <c:v>40</c:v>
                </c:pt>
                <c:pt idx="26">
                  <c:v>-30</c:v>
                </c:pt>
                <c:pt idx="27">
                  <c:v>-45</c:v>
                </c:pt>
                <c:pt idx="28">
                  <c:v>-20</c:v>
                </c:pt>
                <c:pt idx="29">
                  <c:v>5</c:v>
                </c:pt>
                <c:pt idx="30">
                  <c:v>0</c:v>
                </c:pt>
                <c:pt idx="31">
                  <c:v>0</c:v>
                </c:pt>
                <c:pt idx="32">
                  <c:v>25</c:v>
                </c:pt>
                <c:pt idx="33">
                  <c:v>5</c:v>
                </c:pt>
                <c:pt idx="34">
                  <c:v>5</c:v>
                </c:pt>
                <c:pt idx="35">
                  <c:v>30</c:v>
                </c:pt>
                <c:pt idx="36">
                  <c:v>15</c:v>
                </c:pt>
                <c:pt idx="37">
                  <c:v>-5</c:v>
                </c:pt>
                <c:pt idx="38">
                  <c:v>5</c:v>
                </c:pt>
                <c:pt idx="39">
                  <c:v>65</c:v>
                </c:pt>
                <c:pt idx="40">
                  <c:v>75</c:v>
                </c:pt>
                <c:pt idx="41">
                  <c:v>105</c:v>
                </c:pt>
                <c:pt idx="42">
                  <c:v>105</c:v>
                </c:pt>
                <c:pt idx="43">
                  <c:v>90</c:v>
                </c:pt>
                <c:pt idx="44">
                  <c:v>75</c:v>
                </c:pt>
                <c:pt idx="45">
                  <c:v>65</c:v>
                </c:pt>
                <c:pt idx="46">
                  <c:v>85</c:v>
                </c:pt>
                <c:pt idx="47">
                  <c:v>90</c:v>
                </c:pt>
                <c:pt idx="48">
                  <c:v>100</c:v>
                </c:pt>
                <c:pt idx="49">
                  <c:v>70</c:v>
                </c:pt>
                <c:pt idx="50">
                  <c:v>35</c:v>
                </c:pt>
                <c:pt idx="51">
                  <c:v>50</c:v>
                </c:pt>
                <c:pt idx="52">
                  <c:v>50</c:v>
                </c:pt>
                <c:pt idx="53">
                  <c:v>15</c:v>
                </c:pt>
                <c:pt idx="54">
                  <c:v>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[铜铝铅锌基差数据.xlsx]Sheet2!$Q$1</c:f>
              <c:strCache>
                <c:ptCount val="1"/>
                <c:pt idx="0">
                  <c:v>连五基差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[铜铝铅锌基差数据.xlsx]Sheet2!$A$2:$A$56</c:f>
              <c:numCache>
                <c:formatCode>yyyy\-mm\-dd</c:formatCode>
                <c:ptCount val="55"/>
                <c:pt idx="0" c:formatCode="yyyy\-mm\-dd">
                  <c:v>43892</c:v>
                </c:pt>
                <c:pt idx="1" c:formatCode="yyyy\-mm\-dd">
                  <c:v>43893</c:v>
                </c:pt>
                <c:pt idx="2" c:formatCode="yyyy\-mm\-dd">
                  <c:v>43894</c:v>
                </c:pt>
                <c:pt idx="3" c:formatCode="yyyy\-mm\-dd">
                  <c:v>43895</c:v>
                </c:pt>
                <c:pt idx="4" c:formatCode="yyyy\-mm\-dd">
                  <c:v>43896</c:v>
                </c:pt>
                <c:pt idx="5" c:formatCode="yyyy\-mm\-dd">
                  <c:v>43899</c:v>
                </c:pt>
                <c:pt idx="6" c:formatCode="yyyy\-mm\-dd">
                  <c:v>43900</c:v>
                </c:pt>
                <c:pt idx="7" c:formatCode="yyyy\-mm\-dd">
                  <c:v>43901</c:v>
                </c:pt>
                <c:pt idx="8" c:formatCode="yyyy\-mm\-dd">
                  <c:v>43902</c:v>
                </c:pt>
                <c:pt idx="9" c:formatCode="yyyy\-mm\-dd">
                  <c:v>43903</c:v>
                </c:pt>
                <c:pt idx="10" c:formatCode="yyyy\-mm\-dd">
                  <c:v>43906</c:v>
                </c:pt>
                <c:pt idx="11" c:formatCode="yyyy\-mm\-dd">
                  <c:v>43907</c:v>
                </c:pt>
                <c:pt idx="12" c:formatCode="yyyy\-mm\-dd">
                  <c:v>43908</c:v>
                </c:pt>
                <c:pt idx="13" c:formatCode="yyyy\-mm\-dd">
                  <c:v>43909</c:v>
                </c:pt>
                <c:pt idx="14" c:formatCode="yyyy\-mm\-dd">
                  <c:v>43910</c:v>
                </c:pt>
                <c:pt idx="15" c:formatCode="yyyy\-mm\-dd">
                  <c:v>43913</c:v>
                </c:pt>
                <c:pt idx="16" c:formatCode="yyyy\-mm\-dd">
                  <c:v>43914</c:v>
                </c:pt>
                <c:pt idx="17" c:formatCode="yyyy\-mm\-dd">
                  <c:v>43915</c:v>
                </c:pt>
                <c:pt idx="18" c:formatCode="yyyy\-mm\-dd">
                  <c:v>43916</c:v>
                </c:pt>
                <c:pt idx="19" c:formatCode="yyyy\-mm\-dd">
                  <c:v>43917</c:v>
                </c:pt>
                <c:pt idx="20" c:formatCode="yyyy\-mm\-dd">
                  <c:v>43920</c:v>
                </c:pt>
                <c:pt idx="21" c:formatCode="yyyy\-mm\-dd">
                  <c:v>43921</c:v>
                </c:pt>
                <c:pt idx="22" c:formatCode="yyyy\-mm\-dd">
                  <c:v>43922</c:v>
                </c:pt>
                <c:pt idx="23" c:formatCode="yyyy\-mm\-dd">
                  <c:v>43923</c:v>
                </c:pt>
                <c:pt idx="24" c:formatCode="yyyy\-mm\-dd">
                  <c:v>43924</c:v>
                </c:pt>
                <c:pt idx="25" c:formatCode="yyyy\-mm\-dd">
                  <c:v>43928</c:v>
                </c:pt>
                <c:pt idx="26" c:formatCode="yyyy\-mm\-dd">
                  <c:v>43929</c:v>
                </c:pt>
                <c:pt idx="27" c:formatCode="yyyy\-mm\-dd">
                  <c:v>43930</c:v>
                </c:pt>
                <c:pt idx="28" c:formatCode="yyyy\-mm\-dd">
                  <c:v>43931</c:v>
                </c:pt>
                <c:pt idx="29" c:formatCode="yyyy\-mm\-dd">
                  <c:v>43934</c:v>
                </c:pt>
                <c:pt idx="30" c:formatCode="yyyy\-mm\-dd">
                  <c:v>43935</c:v>
                </c:pt>
                <c:pt idx="31" c:formatCode="yyyy\-mm\-dd">
                  <c:v>43936</c:v>
                </c:pt>
                <c:pt idx="32" c:formatCode="yyyy\-mm\-dd">
                  <c:v>43937</c:v>
                </c:pt>
                <c:pt idx="33" c:formatCode="yyyy\-mm\-dd">
                  <c:v>43938</c:v>
                </c:pt>
                <c:pt idx="34" c:formatCode="yyyy\-mm\-dd">
                  <c:v>43941</c:v>
                </c:pt>
                <c:pt idx="35" c:formatCode="yyyy\-mm\-dd">
                  <c:v>43942</c:v>
                </c:pt>
                <c:pt idx="36" c:formatCode="yyyy\-mm\-dd">
                  <c:v>43943</c:v>
                </c:pt>
                <c:pt idx="37" c:formatCode="yyyy\-mm\-dd">
                  <c:v>43944</c:v>
                </c:pt>
                <c:pt idx="38" c:formatCode="yyyy\-mm\-dd">
                  <c:v>43945</c:v>
                </c:pt>
                <c:pt idx="39" c:formatCode="yyyy\-mm\-dd">
                  <c:v>43948</c:v>
                </c:pt>
                <c:pt idx="40" c:formatCode="yyyy\-mm\-dd">
                  <c:v>43949</c:v>
                </c:pt>
                <c:pt idx="41" c:formatCode="yyyy\-mm\-dd">
                  <c:v>43950</c:v>
                </c:pt>
                <c:pt idx="42" c:formatCode="yyyy\-mm\-dd">
                  <c:v>43951</c:v>
                </c:pt>
                <c:pt idx="43" c:formatCode="yyyy\-mm\-dd">
                  <c:v>43957</c:v>
                </c:pt>
                <c:pt idx="44" c:formatCode="yyyy\-mm\-dd">
                  <c:v>43958</c:v>
                </c:pt>
                <c:pt idx="45" c:formatCode="yyyy\-mm\-dd">
                  <c:v>43959</c:v>
                </c:pt>
                <c:pt idx="46" c:formatCode="yyyy\-mm\-dd">
                  <c:v>43962</c:v>
                </c:pt>
                <c:pt idx="47" c:formatCode="yyyy\-mm\-dd">
                  <c:v>43963</c:v>
                </c:pt>
                <c:pt idx="48" c:formatCode="yyyy\-mm\-dd">
                  <c:v>43964</c:v>
                </c:pt>
                <c:pt idx="49" c:formatCode="yyyy\-mm\-dd">
                  <c:v>43965</c:v>
                </c:pt>
                <c:pt idx="50" c:formatCode="yyyy\-mm\-dd">
                  <c:v>43966</c:v>
                </c:pt>
                <c:pt idx="51" c:formatCode="yyyy\-mm\-dd">
                  <c:v>43969</c:v>
                </c:pt>
                <c:pt idx="52" c:formatCode="yyyy\-mm\-dd">
                  <c:v>43970</c:v>
                </c:pt>
                <c:pt idx="53" c:formatCode="yyyy\-mm\-dd">
                  <c:v>43971</c:v>
                </c:pt>
                <c:pt idx="54" c:formatCode="yyyy\-mm\-dd">
                  <c:v>43972</c:v>
                </c:pt>
              </c:numCache>
            </c:numRef>
          </c:cat>
          <c:val>
            <c:numRef>
              <c:f>[铜铝铅锌基差数据.xlsx]Sheet2!$Q$2:$Q$56</c:f>
              <c:numCache>
                <c:formatCode>General</c:formatCode>
                <c:ptCount val="55"/>
                <c:pt idx="0">
                  <c:v>20</c:v>
                </c:pt>
                <c:pt idx="1">
                  <c:v>10</c:v>
                </c:pt>
                <c:pt idx="2">
                  <c:v>-30</c:v>
                </c:pt>
                <c:pt idx="3">
                  <c:v>-50</c:v>
                </c:pt>
                <c:pt idx="4">
                  <c:v>-10</c:v>
                </c:pt>
                <c:pt idx="5">
                  <c:v>-30</c:v>
                </c:pt>
                <c:pt idx="6">
                  <c:v>-15</c:v>
                </c:pt>
                <c:pt idx="7">
                  <c:v>-35</c:v>
                </c:pt>
                <c:pt idx="8">
                  <c:v>-35</c:v>
                </c:pt>
                <c:pt idx="9">
                  <c:v>-45</c:v>
                </c:pt>
                <c:pt idx="10">
                  <c:v>-65</c:v>
                </c:pt>
                <c:pt idx="11">
                  <c:v>-30</c:v>
                </c:pt>
                <c:pt idx="12">
                  <c:v>-20</c:v>
                </c:pt>
                <c:pt idx="13">
                  <c:v>-10</c:v>
                </c:pt>
                <c:pt idx="14">
                  <c:v>-20</c:v>
                </c:pt>
                <c:pt idx="15">
                  <c:v>-30</c:v>
                </c:pt>
                <c:pt idx="16">
                  <c:v>-45</c:v>
                </c:pt>
                <c:pt idx="17">
                  <c:v>-30</c:v>
                </c:pt>
                <c:pt idx="18">
                  <c:v>-60</c:v>
                </c:pt>
                <c:pt idx="19">
                  <c:v>5</c:v>
                </c:pt>
                <c:pt idx="20">
                  <c:v>5</c:v>
                </c:pt>
                <c:pt idx="21">
                  <c:v>-10</c:v>
                </c:pt>
                <c:pt idx="22">
                  <c:v>-10</c:v>
                </c:pt>
                <c:pt idx="23">
                  <c:v>-5</c:v>
                </c:pt>
                <c:pt idx="24">
                  <c:v>40</c:v>
                </c:pt>
                <c:pt idx="25">
                  <c:v>-25</c:v>
                </c:pt>
                <c:pt idx="26">
                  <c:v>20</c:v>
                </c:pt>
                <c:pt idx="27">
                  <c:v>10</c:v>
                </c:pt>
                <c:pt idx="28">
                  <c:v>5</c:v>
                </c:pt>
                <c:pt idx="29">
                  <c:v>0</c:v>
                </c:pt>
                <c:pt idx="30">
                  <c:v>10</c:v>
                </c:pt>
                <c:pt idx="31">
                  <c:v>0</c:v>
                </c:pt>
                <c:pt idx="32">
                  <c:v>-35</c:v>
                </c:pt>
                <c:pt idx="33">
                  <c:v>45</c:v>
                </c:pt>
                <c:pt idx="34">
                  <c:v>40</c:v>
                </c:pt>
                <c:pt idx="35">
                  <c:v>5</c:v>
                </c:pt>
                <c:pt idx="36">
                  <c:v>-5</c:v>
                </c:pt>
                <c:pt idx="37">
                  <c:v>45</c:v>
                </c:pt>
                <c:pt idx="38">
                  <c:v>60</c:v>
                </c:pt>
                <c:pt idx="39">
                  <c:v>30</c:v>
                </c:pt>
                <c:pt idx="40">
                  <c:v>20</c:v>
                </c:pt>
                <c:pt idx="41">
                  <c:v>65</c:v>
                </c:pt>
                <c:pt idx="42">
                  <c:v>50</c:v>
                </c:pt>
                <c:pt idx="43">
                  <c:v>45</c:v>
                </c:pt>
                <c:pt idx="44">
                  <c:v>40</c:v>
                </c:pt>
                <c:pt idx="45">
                  <c:v>65</c:v>
                </c:pt>
                <c:pt idx="46">
                  <c:v>20</c:v>
                </c:pt>
                <c:pt idx="47">
                  <c:v>25</c:v>
                </c:pt>
                <c:pt idx="48">
                  <c:v>45</c:v>
                </c:pt>
                <c:pt idx="49">
                  <c:v>0</c:v>
                </c:pt>
                <c:pt idx="50">
                  <c:v>60</c:v>
                </c:pt>
                <c:pt idx="51">
                  <c:v>30</c:v>
                </c:pt>
                <c:pt idx="52">
                  <c:v>45</c:v>
                </c:pt>
                <c:pt idx="53">
                  <c:v>5</c:v>
                </c:pt>
                <c:pt idx="54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64349388"/>
        <c:axId val="567840833"/>
      </c:lineChart>
      <c:dateAx>
        <c:axId val="16434938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67840833"/>
        <c:crosses val="autoZero"/>
        <c:auto val="1"/>
        <c:lblOffset val="100"/>
        <c:baseTimeUnit val="days"/>
      </c:dateAx>
      <c:valAx>
        <c:axId val="56784083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643493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锌锭社会库存水平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'[锌-2020.4.30全国锌锭库存数据-（周一、周五）.xlsx]锌锭社会库存'!$H$1</c:f>
              <c:strCache>
                <c:ptCount val="1"/>
                <c:pt idx="0">
                  <c:v>合计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'[锌-2020.4.30全国锌锭库存数据-（周一、周五）.xlsx]锌锭社会库存'!$A$2:$A$133</c:f>
              <c:numCache>
                <c:formatCode>yyyy/m/d</c:formatCode>
                <c:ptCount val="132"/>
                <c:pt idx="0" c:formatCode="yyyy/m/d">
                  <c:v>43467</c:v>
                </c:pt>
                <c:pt idx="1" c:formatCode="yyyy/m/d">
                  <c:v>43469</c:v>
                </c:pt>
                <c:pt idx="2" c:formatCode="yyyy/m/d">
                  <c:v>43472</c:v>
                </c:pt>
                <c:pt idx="3" c:formatCode="yyyy/m/d">
                  <c:v>43476</c:v>
                </c:pt>
                <c:pt idx="4" c:formatCode="yyyy/m/d">
                  <c:v>43479</c:v>
                </c:pt>
                <c:pt idx="5" c:formatCode="yyyy/m/d">
                  <c:v>43483</c:v>
                </c:pt>
                <c:pt idx="6" c:formatCode="yyyy/m/d">
                  <c:v>43486</c:v>
                </c:pt>
                <c:pt idx="7" c:formatCode="yyyy/m/d">
                  <c:v>43490</c:v>
                </c:pt>
                <c:pt idx="8" c:formatCode="yyyy/m/d">
                  <c:v>43493</c:v>
                </c:pt>
                <c:pt idx="9" c:formatCode="yyyy/m/d">
                  <c:v>43497</c:v>
                </c:pt>
                <c:pt idx="10" c:formatCode="yyyy/m/d">
                  <c:v>43507</c:v>
                </c:pt>
                <c:pt idx="11" c:formatCode="yyyy/m/d">
                  <c:v>43511</c:v>
                </c:pt>
                <c:pt idx="12" c:formatCode="yyyy/m/d">
                  <c:v>43514</c:v>
                </c:pt>
                <c:pt idx="13" c:formatCode="yyyy/m/d">
                  <c:v>43518</c:v>
                </c:pt>
                <c:pt idx="14" c:formatCode="yyyy/m/d">
                  <c:v>43521</c:v>
                </c:pt>
                <c:pt idx="15" c:formatCode="yyyy/m/d">
                  <c:v>43525</c:v>
                </c:pt>
                <c:pt idx="16" c:formatCode="yyyy/m/d">
                  <c:v>43528</c:v>
                </c:pt>
                <c:pt idx="17" c:formatCode="yyyy/m/d">
                  <c:v>43532</c:v>
                </c:pt>
                <c:pt idx="18" c:formatCode="yyyy/m/d">
                  <c:v>43535</c:v>
                </c:pt>
                <c:pt idx="19" c:formatCode="yyyy/m/d">
                  <c:v>43539</c:v>
                </c:pt>
                <c:pt idx="20" c:formatCode="yyyy/m/d">
                  <c:v>43542</c:v>
                </c:pt>
                <c:pt idx="21" c:formatCode="yyyy/m/d">
                  <c:v>43546</c:v>
                </c:pt>
                <c:pt idx="22" c:formatCode="yyyy/m/d">
                  <c:v>43549</c:v>
                </c:pt>
                <c:pt idx="23" c:formatCode="yyyy/m/d">
                  <c:v>43553</c:v>
                </c:pt>
                <c:pt idx="24" c:formatCode="yyyy/m/d">
                  <c:v>43559</c:v>
                </c:pt>
                <c:pt idx="25" c:formatCode="yyyy/m/d">
                  <c:v>43563</c:v>
                </c:pt>
                <c:pt idx="26" c:formatCode="yyyy/m/d">
                  <c:v>43567</c:v>
                </c:pt>
                <c:pt idx="27" c:formatCode="yyyy/m/d">
                  <c:v>43570</c:v>
                </c:pt>
                <c:pt idx="28" c:formatCode="yyyy/m/d">
                  <c:v>43574</c:v>
                </c:pt>
                <c:pt idx="29" c:formatCode="yyyy/m/d">
                  <c:v>43577</c:v>
                </c:pt>
                <c:pt idx="30" c:formatCode="yyyy/m/d">
                  <c:v>43581</c:v>
                </c:pt>
                <c:pt idx="31" c:formatCode="yyyy/m/d">
                  <c:v>43584</c:v>
                </c:pt>
                <c:pt idx="32" c:formatCode="yyyy/m/d">
                  <c:v>43591</c:v>
                </c:pt>
                <c:pt idx="33" c:formatCode="yyyy/m/d">
                  <c:v>43595</c:v>
                </c:pt>
                <c:pt idx="34" c:formatCode="yyyy/m/d">
                  <c:v>43598</c:v>
                </c:pt>
                <c:pt idx="35" c:formatCode="yyyy/m/d">
                  <c:v>43602</c:v>
                </c:pt>
                <c:pt idx="36" c:formatCode="yyyy/m/d">
                  <c:v>43605</c:v>
                </c:pt>
                <c:pt idx="37" c:formatCode="yyyy/m/d">
                  <c:v>43609</c:v>
                </c:pt>
                <c:pt idx="38" c:formatCode="yyyy/m/d">
                  <c:v>43612</c:v>
                </c:pt>
                <c:pt idx="39" c:formatCode="yyyy/m/d">
                  <c:v>43616</c:v>
                </c:pt>
                <c:pt idx="40" c:formatCode="yyyy/m/d">
                  <c:v>43619</c:v>
                </c:pt>
                <c:pt idx="41" c:formatCode="yyyy/m/d">
                  <c:v>43622</c:v>
                </c:pt>
                <c:pt idx="42" c:formatCode="yyyy/m/d">
                  <c:v>43626</c:v>
                </c:pt>
                <c:pt idx="43" c:formatCode="yyyy/m/d">
                  <c:v>43630</c:v>
                </c:pt>
                <c:pt idx="44" c:formatCode="yyyy/m/d">
                  <c:v>43633</c:v>
                </c:pt>
                <c:pt idx="45" c:formatCode="yyyy/m/d">
                  <c:v>43637</c:v>
                </c:pt>
                <c:pt idx="46" c:formatCode="yyyy/m/d">
                  <c:v>43640</c:v>
                </c:pt>
                <c:pt idx="47" c:formatCode="yyyy/m/d">
                  <c:v>43644</c:v>
                </c:pt>
                <c:pt idx="48" c:formatCode="yyyy/m/d">
                  <c:v>43647</c:v>
                </c:pt>
                <c:pt idx="49" c:formatCode="yyyy/m/d">
                  <c:v>43651</c:v>
                </c:pt>
                <c:pt idx="50" c:formatCode="yyyy/m/d">
                  <c:v>43654</c:v>
                </c:pt>
                <c:pt idx="51" c:formatCode="yyyy/m/d">
                  <c:v>43658</c:v>
                </c:pt>
                <c:pt idx="52" c:formatCode="yyyy/m/d">
                  <c:v>43661</c:v>
                </c:pt>
                <c:pt idx="53" c:formatCode="yyyy/m/d">
                  <c:v>43665</c:v>
                </c:pt>
                <c:pt idx="54" c:formatCode="yyyy/m/d">
                  <c:v>43668</c:v>
                </c:pt>
                <c:pt idx="55" c:formatCode="yyyy/m/d">
                  <c:v>43672</c:v>
                </c:pt>
                <c:pt idx="56" c:formatCode="yyyy/m/d">
                  <c:v>43675</c:v>
                </c:pt>
                <c:pt idx="57" c:formatCode="yyyy/m/d">
                  <c:v>43679</c:v>
                </c:pt>
                <c:pt idx="58" c:formatCode="yyyy/m/d">
                  <c:v>43686</c:v>
                </c:pt>
                <c:pt idx="59" c:formatCode="yyyy/m/d">
                  <c:v>43689</c:v>
                </c:pt>
                <c:pt idx="60" c:formatCode="yyyy/m/d">
                  <c:v>43693</c:v>
                </c:pt>
                <c:pt idx="61" c:formatCode="yyyy/m/d">
                  <c:v>43696</c:v>
                </c:pt>
                <c:pt idx="62" c:formatCode="yyyy/m/d">
                  <c:v>43700</c:v>
                </c:pt>
                <c:pt idx="63" c:formatCode="yyyy/m/d">
                  <c:v>43703</c:v>
                </c:pt>
                <c:pt idx="64" c:formatCode="yyyy/m/d">
                  <c:v>43707</c:v>
                </c:pt>
                <c:pt idx="65" c:formatCode="yyyy/m/d">
                  <c:v>43710</c:v>
                </c:pt>
                <c:pt idx="66" c:formatCode="yyyy/m/d">
                  <c:v>43714</c:v>
                </c:pt>
                <c:pt idx="67" c:formatCode="yyyy/m/d">
                  <c:v>43717</c:v>
                </c:pt>
                <c:pt idx="68" c:formatCode="yyyy/m/d">
                  <c:v>43720</c:v>
                </c:pt>
                <c:pt idx="69" c:formatCode="yyyy/m/d">
                  <c:v>43724</c:v>
                </c:pt>
                <c:pt idx="70" c:formatCode="yyyy/m/d">
                  <c:v>43729</c:v>
                </c:pt>
                <c:pt idx="71" c:formatCode="yyyy/m/d">
                  <c:v>43731</c:v>
                </c:pt>
                <c:pt idx="72" c:formatCode="yyyy/m/d">
                  <c:v>43735</c:v>
                </c:pt>
                <c:pt idx="73" c:formatCode="yyyy/m/d">
                  <c:v>43738</c:v>
                </c:pt>
                <c:pt idx="74" c:formatCode="yyyy/m/d">
                  <c:v>43746</c:v>
                </c:pt>
                <c:pt idx="75" c:formatCode="yyyy/m/d">
                  <c:v>43749</c:v>
                </c:pt>
                <c:pt idx="76" c:formatCode="yyyy/m/d">
                  <c:v>43752</c:v>
                </c:pt>
                <c:pt idx="77" c:formatCode="yyyy/m/d">
                  <c:v>43756</c:v>
                </c:pt>
                <c:pt idx="78" c:formatCode="yyyy/m/d">
                  <c:v>43759</c:v>
                </c:pt>
                <c:pt idx="79" c:formatCode="yyyy/m/d">
                  <c:v>43763</c:v>
                </c:pt>
                <c:pt idx="80" c:formatCode="yyyy/m/d">
                  <c:v>43766</c:v>
                </c:pt>
                <c:pt idx="81" c:formatCode="yyyy/m/d">
                  <c:v>43770</c:v>
                </c:pt>
                <c:pt idx="82" c:formatCode="yyyy/m/d">
                  <c:v>43773</c:v>
                </c:pt>
                <c:pt idx="83" c:formatCode="yyyy/m/d">
                  <c:v>43777</c:v>
                </c:pt>
                <c:pt idx="84" c:formatCode="yyyy/m/d">
                  <c:v>43780</c:v>
                </c:pt>
                <c:pt idx="85" c:formatCode="yyyy/m/d">
                  <c:v>43784</c:v>
                </c:pt>
                <c:pt idx="86" c:formatCode="yyyy/m/d">
                  <c:v>43787</c:v>
                </c:pt>
                <c:pt idx="87" c:formatCode="yyyy/m/d">
                  <c:v>43791</c:v>
                </c:pt>
                <c:pt idx="88" c:formatCode="yyyy/m/d">
                  <c:v>43794</c:v>
                </c:pt>
                <c:pt idx="89" c:formatCode="yyyy/m/d">
                  <c:v>43798</c:v>
                </c:pt>
                <c:pt idx="90" c:formatCode="yyyy/m/d">
                  <c:v>43801</c:v>
                </c:pt>
                <c:pt idx="91" c:formatCode="yyyy/m/d">
                  <c:v>43805</c:v>
                </c:pt>
                <c:pt idx="92" c:formatCode="yyyy/m/d">
                  <c:v>43808</c:v>
                </c:pt>
                <c:pt idx="93" c:formatCode="yyyy/m/d">
                  <c:v>43812</c:v>
                </c:pt>
                <c:pt idx="94" c:formatCode="yyyy/m/d">
                  <c:v>43815</c:v>
                </c:pt>
                <c:pt idx="95" c:formatCode="yyyy/m/d">
                  <c:v>43819</c:v>
                </c:pt>
                <c:pt idx="96" c:formatCode="yyyy/m/d">
                  <c:v>43822</c:v>
                </c:pt>
                <c:pt idx="97" c:formatCode="yyyy/m/d">
                  <c:v>43826</c:v>
                </c:pt>
                <c:pt idx="98" c:formatCode="yyyy/m/d">
                  <c:v>43829</c:v>
                </c:pt>
                <c:pt idx="99" c:formatCode="yyyy/m/d">
                  <c:v>43833</c:v>
                </c:pt>
                <c:pt idx="100" c:formatCode="yyyy/m/d">
                  <c:v>43836</c:v>
                </c:pt>
                <c:pt idx="101" c:formatCode="yyyy/m/d">
                  <c:v>43840</c:v>
                </c:pt>
                <c:pt idx="102" c:formatCode="yyyy/m/d">
                  <c:v>43843</c:v>
                </c:pt>
                <c:pt idx="103" c:formatCode="yyyy/m/d">
                  <c:v>43847</c:v>
                </c:pt>
                <c:pt idx="104" c:formatCode="yyyy/m/d">
                  <c:v>43850</c:v>
                </c:pt>
                <c:pt idx="105" c:formatCode="yyyy/m/d">
                  <c:v>43864</c:v>
                </c:pt>
                <c:pt idx="106" c:formatCode="yyyy/m/d">
                  <c:v>43868</c:v>
                </c:pt>
                <c:pt idx="107" c:formatCode="yyyy/m/d">
                  <c:v>43871</c:v>
                </c:pt>
                <c:pt idx="108" c:formatCode="yyyy/m/d">
                  <c:v>43875</c:v>
                </c:pt>
                <c:pt idx="109" c:formatCode="yyyy/m/d">
                  <c:v>43878</c:v>
                </c:pt>
                <c:pt idx="110" c:formatCode="yyyy/m/d">
                  <c:v>43882</c:v>
                </c:pt>
                <c:pt idx="111" c:formatCode="yyyy/m/d">
                  <c:v>43885</c:v>
                </c:pt>
                <c:pt idx="112" c:formatCode="yyyy/m/d">
                  <c:v>43889</c:v>
                </c:pt>
                <c:pt idx="113" c:formatCode="yyyy/m/d">
                  <c:v>43892</c:v>
                </c:pt>
                <c:pt idx="114" c:formatCode="yyyy/m/d">
                  <c:v>43896</c:v>
                </c:pt>
                <c:pt idx="115" c:formatCode="yyyy/m/d">
                  <c:v>43899</c:v>
                </c:pt>
                <c:pt idx="116" c:formatCode="yyyy/m/d">
                  <c:v>43903</c:v>
                </c:pt>
                <c:pt idx="117" c:formatCode="yyyy/m/d">
                  <c:v>43906</c:v>
                </c:pt>
                <c:pt idx="118" c:formatCode="yyyy/m/d">
                  <c:v>43910</c:v>
                </c:pt>
                <c:pt idx="119" c:formatCode="yyyy/m/d">
                  <c:v>43913</c:v>
                </c:pt>
                <c:pt idx="120" c:formatCode="yyyy/m/d">
                  <c:v>43917</c:v>
                </c:pt>
                <c:pt idx="121" c:formatCode="yyyy/m/d">
                  <c:v>43920</c:v>
                </c:pt>
                <c:pt idx="122" c:formatCode="yyyy/m/d">
                  <c:v>43924</c:v>
                </c:pt>
                <c:pt idx="123" c:formatCode="yyyy/m/d">
                  <c:v>43928</c:v>
                </c:pt>
                <c:pt idx="124" c:formatCode="yyyy/m/d">
                  <c:v>43931</c:v>
                </c:pt>
                <c:pt idx="125" c:formatCode="yyyy/m/d">
                  <c:v>43934</c:v>
                </c:pt>
                <c:pt idx="126" c:formatCode="yyyy/m/d">
                  <c:v>43938</c:v>
                </c:pt>
                <c:pt idx="127" c:formatCode="yyyy/m/d">
                  <c:v>43941</c:v>
                </c:pt>
                <c:pt idx="128" c:formatCode="yyyy/m/d">
                  <c:v>43945</c:v>
                </c:pt>
                <c:pt idx="129" c:formatCode="yyyy/m/d">
                  <c:v>43948</c:v>
                </c:pt>
                <c:pt idx="130" c:formatCode="yyyy/m/d">
                  <c:v>43951</c:v>
                </c:pt>
                <c:pt idx="131" c:formatCode="yyyy/m/d">
                  <c:v>43973</c:v>
                </c:pt>
              </c:numCache>
            </c:numRef>
          </c:cat>
          <c:val>
            <c:numRef>
              <c:f>'[锌-2020.4.30全国锌锭库存数据-（周一、周五）.xlsx]锌锭社会库存'!$H$2:$H$133</c:f>
              <c:numCache>
                <c:formatCode>0.00_ </c:formatCode>
                <c:ptCount val="132"/>
                <c:pt idx="0">
                  <c:v>10.1</c:v>
                </c:pt>
                <c:pt idx="1">
                  <c:v>10.38</c:v>
                </c:pt>
                <c:pt idx="2">
                  <c:v>11.13</c:v>
                </c:pt>
                <c:pt idx="3">
                  <c:v>11.05</c:v>
                </c:pt>
                <c:pt idx="4">
                  <c:v>11.23</c:v>
                </c:pt>
                <c:pt idx="5">
                  <c:v>11.11</c:v>
                </c:pt>
                <c:pt idx="6">
                  <c:v>11.26</c:v>
                </c:pt>
                <c:pt idx="7">
                  <c:v>12.07</c:v>
                </c:pt>
                <c:pt idx="8">
                  <c:v>12.61</c:v>
                </c:pt>
                <c:pt idx="9">
                  <c:v>13.87</c:v>
                </c:pt>
                <c:pt idx="10">
                  <c:v>18.96</c:v>
                </c:pt>
                <c:pt idx="11">
                  <c:v>19.99</c:v>
                </c:pt>
                <c:pt idx="12">
                  <c:v>20.63</c:v>
                </c:pt>
                <c:pt idx="13">
                  <c:v>22.31</c:v>
                </c:pt>
                <c:pt idx="14">
                  <c:v>22.82</c:v>
                </c:pt>
                <c:pt idx="15">
                  <c:v>22.9</c:v>
                </c:pt>
                <c:pt idx="16">
                  <c:v>23.21</c:v>
                </c:pt>
                <c:pt idx="17">
                  <c:v>23.55</c:v>
                </c:pt>
                <c:pt idx="18">
                  <c:v>23.3</c:v>
                </c:pt>
                <c:pt idx="19">
                  <c:v>23.95</c:v>
                </c:pt>
                <c:pt idx="20">
                  <c:v>23.79</c:v>
                </c:pt>
                <c:pt idx="21">
                  <c:v>22.7</c:v>
                </c:pt>
                <c:pt idx="22">
                  <c:v>22.22</c:v>
                </c:pt>
                <c:pt idx="23">
                  <c:v>21.72</c:v>
                </c:pt>
                <c:pt idx="24">
                  <c:v>21.05</c:v>
                </c:pt>
                <c:pt idx="25">
                  <c:v>20.93</c:v>
                </c:pt>
                <c:pt idx="26">
                  <c:v>20.09</c:v>
                </c:pt>
                <c:pt idx="27">
                  <c:v>19.79</c:v>
                </c:pt>
                <c:pt idx="28">
                  <c:v>18.64</c:v>
                </c:pt>
                <c:pt idx="29">
                  <c:v>18.56</c:v>
                </c:pt>
                <c:pt idx="30">
                  <c:v>17.59</c:v>
                </c:pt>
                <c:pt idx="31">
                  <c:v>16.78</c:v>
                </c:pt>
                <c:pt idx="32">
                  <c:v>17.3</c:v>
                </c:pt>
                <c:pt idx="33">
                  <c:v>16.61</c:v>
                </c:pt>
                <c:pt idx="34">
                  <c:v>16.43</c:v>
                </c:pt>
                <c:pt idx="35">
                  <c:v>15.89</c:v>
                </c:pt>
                <c:pt idx="36">
                  <c:v>15.99</c:v>
                </c:pt>
                <c:pt idx="37">
                  <c:v>14.06</c:v>
                </c:pt>
                <c:pt idx="38">
                  <c:v>13.14</c:v>
                </c:pt>
                <c:pt idx="39">
                  <c:v>14.59</c:v>
                </c:pt>
                <c:pt idx="40">
                  <c:v>14.52</c:v>
                </c:pt>
                <c:pt idx="41">
                  <c:v>14.63</c:v>
                </c:pt>
                <c:pt idx="42">
                  <c:v>15.37</c:v>
                </c:pt>
                <c:pt idx="43">
                  <c:v>16.31</c:v>
                </c:pt>
                <c:pt idx="44">
                  <c:v>16.99</c:v>
                </c:pt>
                <c:pt idx="45">
                  <c:v>16.78</c:v>
                </c:pt>
                <c:pt idx="46">
                  <c:v>15.95</c:v>
                </c:pt>
                <c:pt idx="47">
                  <c:v>16.01</c:v>
                </c:pt>
                <c:pt idx="48">
                  <c:v>16.19</c:v>
                </c:pt>
                <c:pt idx="49">
                  <c:v>15.73</c:v>
                </c:pt>
                <c:pt idx="50">
                  <c:v>15.32</c:v>
                </c:pt>
                <c:pt idx="51">
                  <c:v>15.04</c:v>
                </c:pt>
                <c:pt idx="52">
                  <c:v>14.82</c:v>
                </c:pt>
                <c:pt idx="53">
                  <c:v>14.5</c:v>
                </c:pt>
                <c:pt idx="54">
                  <c:v>14.92</c:v>
                </c:pt>
                <c:pt idx="55">
                  <c:v>14.34</c:v>
                </c:pt>
                <c:pt idx="56">
                  <c:v>14.52</c:v>
                </c:pt>
                <c:pt idx="57">
                  <c:v>14.42</c:v>
                </c:pt>
                <c:pt idx="58">
                  <c:v>14.92</c:v>
                </c:pt>
                <c:pt idx="59">
                  <c:v>14.66</c:v>
                </c:pt>
                <c:pt idx="60">
                  <c:v>14.56</c:v>
                </c:pt>
                <c:pt idx="61">
                  <c:v>14.57</c:v>
                </c:pt>
                <c:pt idx="62">
                  <c:v>14.52</c:v>
                </c:pt>
                <c:pt idx="63">
                  <c:v>14.43</c:v>
                </c:pt>
                <c:pt idx="64">
                  <c:v>14.08</c:v>
                </c:pt>
                <c:pt idx="65">
                  <c:v>14.66</c:v>
                </c:pt>
                <c:pt idx="66">
                  <c:v>15.15</c:v>
                </c:pt>
                <c:pt idx="67">
                  <c:v>15.26</c:v>
                </c:pt>
                <c:pt idx="68">
                  <c:v>14.97</c:v>
                </c:pt>
                <c:pt idx="69">
                  <c:v>15.51</c:v>
                </c:pt>
                <c:pt idx="70">
                  <c:v>15.69</c:v>
                </c:pt>
                <c:pt idx="71">
                  <c:v>15.75</c:v>
                </c:pt>
                <c:pt idx="72">
                  <c:v>14.04</c:v>
                </c:pt>
                <c:pt idx="73">
                  <c:v>13.95</c:v>
                </c:pt>
                <c:pt idx="74">
                  <c:v>15.64</c:v>
                </c:pt>
                <c:pt idx="75">
                  <c:v>14.86</c:v>
                </c:pt>
                <c:pt idx="76">
                  <c:v>15.14</c:v>
                </c:pt>
                <c:pt idx="77">
                  <c:v>14.61</c:v>
                </c:pt>
                <c:pt idx="78">
                  <c:v>14.66</c:v>
                </c:pt>
                <c:pt idx="79">
                  <c:v>14.5</c:v>
                </c:pt>
                <c:pt idx="80">
                  <c:v>14.3</c:v>
                </c:pt>
                <c:pt idx="81">
                  <c:v>14.45</c:v>
                </c:pt>
                <c:pt idx="82">
                  <c:v>14.95</c:v>
                </c:pt>
                <c:pt idx="83">
                  <c:v>15</c:v>
                </c:pt>
                <c:pt idx="84">
                  <c:v>14.5</c:v>
                </c:pt>
                <c:pt idx="85">
                  <c:v>13.71</c:v>
                </c:pt>
                <c:pt idx="86">
                  <c:v>13.41</c:v>
                </c:pt>
                <c:pt idx="87">
                  <c:v>12.55</c:v>
                </c:pt>
                <c:pt idx="88">
                  <c:v>12.38</c:v>
                </c:pt>
                <c:pt idx="89">
                  <c:v>11.84</c:v>
                </c:pt>
                <c:pt idx="90">
                  <c:v>11.77</c:v>
                </c:pt>
                <c:pt idx="91">
                  <c:v>10.81</c:v>
                </c:pt>
                <c:pt idx="92">
                  <c:v>10.69</c:v>
                </c:pt>
                <c:pt idx="93">
                  <c:v>10.4</c:v>
                </c:pt>
                <c:pt idx="94">
                  <c:v>10.35</c:v>
                </c:pt>
                <c:pt idx="95">
                  <c:v>10.2</c:v>
                </c:pt>
                <c:pt idx="96">
                  <c:v>10.84</c:v>
                </c:pt>
                <c:pt idx="97">
                  <c:v>10.44</c:v>
                </c:pt>
                <c:pt idx="98">
                  <c:v>10.67</c:v>
                </c:pt>
                <c:pt idx="99">
                  <c:v>10.27</c:v>
                </c:pt>
                <c:pt idx="100">
                  <c:v>10.15</c:v>
                </c:pt>
                <c:pt idx="101">
                  <c:v>9.67</c:v>
                </c:pt>
                <c:pt idx="102">
                  <c:v>10.13</c:v>
                </c:pt>
                <c:pt idx="103">
                  <c:v>10.44</c:v>
                </c:pt>
                <c:pt idx="104">
                  <c:v>10.89</c:v>
                </c:pt>
                <c:pt idx="105">
                  <c:v>17.8</c:v>
                </c:pt>
                <c:pt idx="106">
                  <c:v>20.24</c:v>
                </c:pt>
                <c:pt idx="107">
                  <c:v>21.39</c:v>
                </c:pt>
                <c:pt idx="108">
                  <c:v>23.23</c:v>
                </c:pt>
                <c:pt idx="109">
                  <c:v>24.98</c:v>
                </c:pt>
                <c:pt idx="110">
                  <c:v>27.13</c:v>
                </c:pt>
                <c:pt idx="111">
                  <c:v>28.29</c:v>
                </c:pt>
                <c:pt idx="112">
                  <c:v>28.94</c:v>
                </c:pt>
                <c:pt idx="113">
                  <c:v>29.54</c:v>
                </c:pt>
                <c:pt idx="114">
                  <c:v>29.15</c:v>
                </c:pt>
                <c:pt idx="115">
                  <c:v>30.39</c:v>
                </c:pt>
                <c:pt idx="116">
                  <c:v>30.09</c:v>
                </c:pt>
                <c:pt idx="117">
                  <c:v>30.6</c:v>
                </c:pt>
                <c:pt idx="118">
                  <c:v>30.43</c:v>
                </c:pt>
                <c:pt idx="119">
                  <c:v>29.99</c:v>
                </c:pt>
                <c:pt idx="120">
                  <c:v>28.79</c:v>
                </c:pt>
                <c:pt idx="121">
                  <c:v>29.13</c:v>
                </c:pt>
                <c:pt idx="122">
                  <c:v>28.01</c:v>
                </c:pt>
                <c:pt idx="123">
                  <c:v>28.06</c:v>
                </c:pt>
                <c:pt idx="124">
                  <c:v>27.25</c:v>
                </c:pt>
                <c:pt idx="125">
                  <c:v>26.9</c:v>
                </c:pt>
                <c:pt idx="126">
                  <c:v>25.73</c:v>
                </c:pt>
                <c:pt idx="127">
                  <c:v>25.5</c:v>
                </c:pt>
                <c:pt idx="128">
                  <c:v>23.84</c:v>
                </c:pt>
                <c:pt idx="129">
                  <c:v>22.87</c:v>
                </c:pt>
                <c:pt idx="130">
                  <c:v>21.82</c:v>
                </c:pt>
                <c:pt idx="131">
                  <c:v>21.58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911822257"/>
        <c:axId val="552664777"/>
      </c:lineChart>
      <c:dateAx>
        <c:axId val="911822257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52664777"/>
        <c:crosses val="autoZero"/>
        <c:auto val="1"/>
        <c:lblOffset val="100"/>
        <c:baseTimeUnit val="days"/>
      </c:dateAx>
      <c:valAx>
        <c:axId val="552664777"/>
        <c:scaling>
          <c:orientation val="minMax"/>
        </c:scaling>
        <c:delete val="0"/>
        <c:axPos val="l"/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1182225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83970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83970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5362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83970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83970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楷体" panose="02010609060101010101" charset="-122"/>
                <a:cs typeface="楷体" panose="02010609060101010101" charset="-122"/>
              </a:defRPr>
            </a:lvl1pPr>
          </a:lstStyle>
          <a:p>
            <a:pPr marL="25400">
              <a:lnSpc>
                <a:spcPts val="179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楷体" panose="02010609060101010101" charset="-122"/>
                <a:cs typeface="楷体" panose="02010609060101010101" charset="-122"/>
              </a:defRPr>
            </a:lvl1pPr>
          </a:lstStyle>
          <a:p>
            <a:pPr marL="25400">
              <a:lnSpc>
                <a:spcPts val="179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楷体" panose="02010609060101010101" charset="-122"/>
                <a:cs typeface="楷体" panose="02010609060101010101" charset="-122"/>
              </a:defRPr>
            </a:lvl1pPr>
          </a:lstStyle>
          <a:p>
            <a:pPr marL="25400">
              <a:lnSpc>
                <a:spcPts val="179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楷体" panose="02010609060101010101" charset="-122"/>
                <a:cs typeface="楷体" panose="02010609060101010101" charset="-122"/>
              </a:defRPr>
            </a:lvl1pPr>
          </a:lstStyle>
          <a:p>
            <a:pPr marL="25400">
              <a:lnSpc>
                <a:spcPts val="179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楷体" panose="02010609060101010101" charset="-122"/>
                <a:cs typeface="楷体" panose="02010609060101010101" charset="-122"/>
              </a:defRPr>
            </a:lvl1pPr>
          </a:lstStyle>
          <a:p>
            <a:pPr marL="25400">
              <a:lnSpc>
                <a:spcPts val="179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79676" y="6545580"/>
            <a:ext cx="10212705" cy="0"/>
          </a:xfrm>
          <a:custGeom>
            <a:avLst/>
            <a:gdLst/>
            <a:ahLst/>
            <a:cxnLst/>
            <a:rect l="l" t="t" r="r" b="b"/>
            <a:pathLst>
              <a:path w="10212705">
                <a:moveTo>
                  <a:pt x="0" y="0"/>
                </a:moveTo>
                <a:lnTo>
                  <a:pt x="10212324" y="0"/>
                </a:lnTo>
              </a:path>
            </a:pathLst>
          </a:custGeom>
          <a:ln w="57912">
            <a:solidFill>
              <a:srgbClr val="00388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540245"/>
            <a:ext cx="1530350" cy="0"/>
          </a:xfrm>
          <a:custGeom>
            <a:avLst/>
            <a:gdLst/>
            <a:ahLst/>
            <a:cxnLst/>
            <a:rect l="l" t="t" r="r" b="b"/>
            <a:pathLst>
              <a:path w="1530350">
                <a:moveTo>
                  <a:pt x="0" y="0"/>
                </a:moveTo>
                <a:lnTo>
                  <a:pt x="1530096" y="0"/>
                </a:lnTo>
              </a:path>
            </a:pathLst>
          </a:custGeom>
          <a:ln w="56388">
            <a:solidFill>
              <a:srgbClr val="D51D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585643" y="6380830"/>
            <a:ext cx="336278" cy="3445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618" y="2429382"/>
            <a:ext cx="11446763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4220" y="1174496"/>
            <a:ext cx="11503558" cy="3044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31442" y="6449217"/>
            <a:ext cx="255269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楷体" panose="02010609060101010101" charset="-122"/>
                <a:cs typeface="楷体" panose="02010609060101010101" charset="-122"/>
              </a:defRPr>
            </a:lvl1pPr>
          </a:lstStyle>
          <a:p>
            <a:pPr marL="25400">
              <a:lnSpc>
                <a:spcPts val="179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7.png"/><Relationship Id="rId3" Type="http://schemas.openxmlformats.org/officeDocument/2006/relationships/tags" Target="../tags/tag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chart" Target="../charts/chart12.xml"/><Relationship Id="rId1" Type="http://schemas.openxmlformats.org/officeDocument/2006/relationships/chart" Target="../charts/chart11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3.png"/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3" descr="C:\Users\DELL\Desktop\模板2底板.png模板2底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1524000"/>
            <a:ext cx="12211050" cy="325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92638" y="2579688"/>
            <a:ext cx="7608888" cy="1141413"/>
          </a:xfrm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700" cap="none" spc="2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锌供需矛盾解析</a:t>
            </a:r>
            <a:endParaRPr kumimoji="0" lang="zh-CN" altLang="en-US" sz="3200" b="1" i="0" u="none" strike="noStrike" kern="1700" cap="none" spc="2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9219" name="图片 6" descr="文字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013" y="647700"/>
            <a:ext cx="3392487" cy="3603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0" name="组合 9"/>
          <p:cNvGrpSpPr/>
          <p:nvPr/>
        </p:nvGrpSpPr>
        <p:grpSpPr>
          <a:xfrm>
            <a:off x="1943100" y="5419725"/>
            <a:ext cx="2847975" cy="539750"/>
            <a:chOff x="2370" y="8039"/>
            <a:chExt cx="4484" cy="850"/>
          </a:xfrm>
        </p:grpSpPr>
        <p:pic>
          <p:nvPicPr>
            <p:cNvPr id="9221" name="图片 7" descr="tim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0" y="8039"/>
              <a:ext cx="850" cy="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2" name="文本框 8"/>
            <p:cNvSpPr txBox="1"/>
            <p:nvPr/>
          </p:nvSpPr>
          <p:spPr>
            <a:xfrm>
              <a:off x="3236" y="8055"/>
              <a:ext cx="361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dirty="0">
                  <a:solidFill>
                    <a:srgbClr val="2C2C2C"/>
                  </a:solidFill>
                  <a:latin typeface="微软雅黑" panose="020B0503020204020204" charset="-122"/>
                  <a:ea typeface="微软雅黑" panose="020B0503020204020204" charset="-122"/>
                </a:rPr>
                <a:t>我的有色锌</a:t>
              </a:r>
              <a:r>
                <a:rPr lang="zh-CN" altLang="en-US" dirty="0">
                  <a:solidFill>
                    <a:srgbClr val="2C2C2C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团队</a:t>
              </a:r>
              <a:endParaRPr lang="zh-CN" altLang="en-US" dirty="0">
                <a:solidFill>
                  <a:srgbClr val="2C2C2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 165"/>
            <p:cNvSpPr/>
            <p:nvPr/>
          </p:nvSpPr>
          <p:spPr>
            <a:xfrm>
              <a:off x="3352" y="8749"/>
              <a:ext cx="3007" cy="3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224" name="组合 10"/>
          <p:cNvGrpSpPr/>
          <p:nvPr/>
        </p:nvGrpSpPr>
        <p:grpSpPr>
          <a:xfrm>
            <a:off x="5318125" y="5419725"/>
            <a:ext cx="2847975" cy="539750"/>
            <a:chOff x="2371" y="8039"/>
            <a:chExt cx="4483" cy="850"/>
          </a:xfrm>
        </p:grpSpPr>
        <p:pic>
          <p:nvPicPr>
            <p:cNvPr id="9225" name="图片 11" descr="C:\Users\DELL\Desktop\peo.pngpe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1" y="8039"/>
              <a:ext cx="849" cy="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6" name="文本框 12"/>
            <p:cNvSpPr txBox="1"/>
            <p:nvPr/>
          </p:nvSpPr>
          <p:spPr>
            <a:xfrm>
              <a:off x="3236" y="8055"/>
              <a:ext cx="361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dirty="0">
                  <a:solidFill>
                    <a:srgbClr val="2C2C2C"/>
                  </a:solidFill>
                  <a:latin typeface="微软雅黑" panose="020B0503020204020204" charset="-122"/>
                  <a:ea typeface="微软雅黑" panose="020B0503020204020204" charset="-122"/>
                </a:rPr>
                <a:t>演讲人：彭宇伟</a:t>
              </a:r>
              <a:endParaRPr lang="zh-CN" altLang="en-US" dirty="0">
                <a:solidFill>
                  <a:srgbClr val="2C2C2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 165"/>
            <p:cNvSpPr/>
            <p:nvPr/>
          </p:nvSpPr>
          <p:spPr>
            <a:xfrm>
              <a:off x="3353" y="8749"/>
              <a:ext cx="2664" cy="3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228" name="组合 14"/>
          <p:cNvGrpSpPr/>
          <p:nvPr/>
        </p:nvGrpSpPr>
        <p:grpSpPr>
          <a:xfrm>
            <a:off x="8488363" y="5419725"/>
            <a:ext cx="2846387" cy="538163"/>
            <a:chOff x="2371" y="8040"/>
            <a:chExt cx="4483" cy="848"/>
          </a:xfrm>
        </p:grpSpPr>
        <p:pic>
          <p:nvPicPr>
            <p:cNvPr id="9229" name="图片 15" descr="C:\Users\DELL\Desktop\place.pngpla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1" y="8040"/>
              <a:ext cx="849" cy="8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30" name="文本框 16"/>
            <p:cNvSpPr txBox="1"/>
            <p:nvPr/>
          </p:nvSpPr>
          <p:spPr>
            <a:xfrm>
              <a:off x="3236" y="8055"/>
              <a:ext cx="361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dirty="0">
                  <a:solidFill>
                    <a:srgbClr val="2C2C2C"/>
                  </a:solidFill>
                  <a:latin typeface="微软雅黑" panose="020B0503020204020204" charset="-122"/>
                  <a:ea typeface="微软雅黑" panose="020B0503020204020204" charset="-122"/>
                </a:rPr>
                <a:t>地点：上海</a:t>
              </a:r>
              <a:endParaRPr lang="en-US" altLang="zh-CN" dirty="0">
                <a:solidFill>
                  <a:srgbClr val="2C2C2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 165"/>
            <p:cNvSpPr/>
            <p:nvPr/>
          </p:nvSpPr>
          <p:spPr>
            <a:xfrm>
              <a:off x="3354" y="8750"/>
              <a:ext cx="1928" cy="28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 17"/>
          <p:cNvSpPr/>
          <p:nvPr/>
        </p:nvSpPr>
        <p:spPr>
          <a:xfrm>
            <a:off x="-9525" y="6815138"/>
            <a:ext cx="12203113" cy="71438"/>
          </a:xfrm>
          <a:prstGeom prst="rect">
            <a:avLst/>
          </a:prstGeom>
          <a:solidFill>
            <a:srgbClr val="043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5" y="337819"/>
            <a:ext cx="3161665" cy="98107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525" y="4808220"/>
            <a:ext cx="1884680" cy="16548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27075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79295" y="643382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 17"/>
          <p:cNvSpPr/>
          <p:nvPr/>
        </p:nvSpPr>
        <p:spPr>
          <a:xfrm>
            <a:off x="-17780" y="643699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9964396" y="6559550"/>
            <a:ext cx="221172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数据来源：我的有色网钢联数据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4560" y="307975"/>
            <a:ext cx="315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海外矿山情况</a:t>
            </a:r>
            <a:endParaRPr lang="zh-CN" altLang="en-US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3245" y="3641725"/>
            <a:ext cx="11065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45" y="969645"/>
            <a:ext cx="2698750" cy="5076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970" y="969645"/>
            <a:ext cx="2838450" cy="50768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300" y="923925"/>
            <a:ext cx="287655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27075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79295" y="643382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 17"/>
          <p:cNvSpPr/>
          <p:nvPr/>
        </p:nvSpPr>
        <p:spPr>
          <a:xfrm>
            <a:off x="-17780" y="643699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9964396" y="6559550"/>
            <a:ext cx="221172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数据来源：我的有色网钢联数据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4560" y="307975"/>
            <a:ext cx="315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海外矿山情况</a:t>
            </a:r>
            <a:endParaRPr lang="zh-CN" altLang="en-US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3245" y="3641725"/>
            <a:ext cx="11065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195" y="726440"/>
            <a:ext cx="932497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27075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79295" y="643382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 17"/>
          <p:cNvSpPr/>
          <p:nvPr/>
        </p:nvSpPr>
        <p:spPr>
          <a:xfrm>
            <a:off x="-17780" y="643699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9964396" y="6559550"/>
            <a:ext cx="221172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数据来源：我的有色网钢联数据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4560" y="307975"/>
            <a:ext cx="315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海外矿山情况</a:t>
            </a:r>
            <a:endParaRPr lang="zh-CN" altLang="en-US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3245" y="3641725"/>
            <a:ext cx="11065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05" y="614045"/>
            <a:ext cx="10182225" cy="582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27075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79295" y="643382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 17"/>
          <p:cNvSpPr/>
          <p:nvPr/>
        </p:nvSpPr>
        <p:spPr>
          <a:xfrm>
            <a:off x="-17780" y="643699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9964396" y="6559550"/>
            <a:ext cx="221172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4560" y="307975"/>
            <a:ext cx="425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冶炼厂锌精矿库存及加工费情况</a:t>
            </a:r>
            <a:endParaRPr lang="zh-CN" altLang="en-US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5150" y="3651885"/>
            <a:ext cx="11065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025" y="1376045"/>
            <a:ext cx="7981950" cy="41052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27075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79295" y="643382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 17"/>
          <p:cNvSpPr/>
          <p:nvPr/>
        </p:nvSpPr>
        <p:spPr>
          <a:xfrm>
            <a:off x="-17780" y="643699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9964396" y="6559550"/>
            <a:ext cx="221172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4560" y="307975"/>
            <a:ext cx="425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冶炼厂锌精矿库存及加工费情况</a:t>
            </a:r>
            <a:endParaRPr lang="zh-CN" altLang="en-US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5150" y="3651885"/>
            <a:ext cx="11065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6270" y="995680"/>
            <a:ext cx="353060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一、</a:t>
            </a:r>
            <a:r>
              <a:rPr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目前冶炼厂锌精矿仍然是比较紧张的，精矿库存相对于年前减少一半，对于常备库存而言，量是是显得非常紧张。截止至目前，除目前中部部分小厂完全因矿紧张停产外，其他地区暂时尚未出现停产情况。图中红色标示部分，表示厂家精矿库存开始有所恢复。北方地区，某厂3月底进入停产检修状态，加之内蒙地区已有一家炼厂尚未复工，西北两家炼厂依旧低产量运行，北方矿紧张的局面相对缓解。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r>
              <a:rPr lang="zh-CN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二、</a:t>
            </a:r>
            <a:r>
              <a:rPr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我的有色网对全国46家冶炼厂进行调研了解，2020年4月份精炼锌产量为39.65万吨，较3月计划产量41.03万吨有所下降。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r>
              <a:rPr lang="zh-CN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三、</a:t>
            </a:r>
            <a:r>
              <a:rPr lang="en-US" altLang="zh-CN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5</a:t>
            </a:r>
            <a:r>
              <a:rPr lang="zh-CN" altLang="en-US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月计划产量</a:t>
            </a:r>
            <a:r>
              <a:rPr lang="en-US" altLang="zh-CN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41</a:t>
            </a:r>
            <a:r>
              <a:rPr lang="zh-CN" altLang="en-US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万吨。但实际情况可能仍会又难完成。</a:t>
            </a:r>
            <a:endParaRPr lang="zh-CN" altLang="en-US"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endParaRPr lang="zh-CN" altLang="en-US"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endParaRPr lang="zh-CN" altLang="en-US"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r>
              <a:rPr lang="zh-CN" altLang="en-US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四、北方加工费目前松动至</a:t>
            </a:r>
            <a:r>
              <a:rPr lang="en-US" altLang="zh-CN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5200</a:t>
            </a:r>
            <a:r>
              <a:rPr lang="zh-CN" altLang="en-US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元</a:t>
            </a:r>
            <a:r>
              <a:rPr lang="en-US" altLang="zh-CN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/</a:t>
            </a:r>
            <a:r>
              <a:rPr lang="zh-CN" altLang="en-US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吨，中部地区</a:t>
            </a:r>
            <a:r>
              <a:rPr lang="en-US" altLang="zh-CN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5000-5100</a:t>
            </a:r>
            <a:r>
              <a:rPr lang="zh-CN" altLang="en-US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元</a:t>
            </a:r>
            <a:r>
              <a:rPr lang="en-US" altLang="zh-CN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/</a:t>
            </a:r>
            <a:r>
              <a:rPr lang="zh-CN" altLang="en-US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吨，西南</a:t>
            </a:r>
            <a:r>
              <a:rPr lang="en-US" altLang="zh-CN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5000</a:t>
            </a:r>
            <a:r>
              <a:rPr lang="zh-CN" altLang="en-US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元</a:t>
            </a:r>
            <a:r>
              <a:rPr lang="en-US" altLang="zh-CN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/</a:t>
            </a:r>
            <a:r>
              <a:rPr lang="zh-CN" altLang="en-US" sz="14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吨。</a:t>
            </a:r>
            <a:endParaRPr lang="zh-CN" altLang="en-US"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" y="712470"/>
            <a:ext cx="7859395" cy="54330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18820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51990" y="643255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 17"/>
          <p:cNvSpPr/>
          <p:nvPr/>
        </p:nvSpPr>
        <p:spPr>
          <a:xfrm>
            <a:off x="-17780" y="643699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9964396" y="6559550"/>
            <a:ext cx="221172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4560" y="307975"/>
            <a:ext cx="315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>
                <a:solidFill>
                  <a:srgbClr val="4276AA"/>
                </a:solidFill>
                <a:sym typeface="微软雅黑" panose="020B0503020204020204" charset="-122"/>
              </a:rPr>
              <a:t>冶炼厂库存水平</a:t>
            </a:r>
            <a:endParaRPr lang="zh-CN">
              <a:solidFill>
                <a:srgbClr val="4276AA"/>
              </a:solidFill>
              <a:sym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09445" y="5715635"/>
            <a:ext cx="8655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我的有色网统计，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4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月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30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日，厂库为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11.24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万吨，周环比减少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1.96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万吨。根据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5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月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22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日，最新的初步统计数据，目前的厂内锌锭库存</a:t>
            </a:r>
            <a:r>
              <a:rPr 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12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万余吨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。</a:t>
            </a:r>
            <a:endParaRPr lang="zh-CN" altLang="en-US" b="1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graphicFrame>
        <p:nvGraphicFramePr>
          <p:cNvPr id="17443" name="图表 1"/>
          <p:cNvGraphicFramePr/>
          <p:nvPr/>
        </p:nvGraphicFramePr>
        <p:xfrm>
          <a:off x="925195" y="861060"/>
          <a:ext cx="10620375" cy="4719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18820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51990" y="643255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 17"/>
          <p:cNvSpPr/>
          <p:nvPr/>
        </p:nvSpPr>
        <p:spPr>
          <a:xfrm>
            <a:off x="-17780" y="643699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9964396" y="6559550"/>
            <a:ext cx="221172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4560" y="307975"/>
            <a:ext cx="315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>
                <a:solidFill>
                  <a:srgbClr val="4276AA"/>
                </a:solidFill>
                <a:sym typeface="微软雅黑" panose="020B0503020204020204" charset="-122"/>
              </a:rPr>
              <a:t>锌精矿港口库存水平</a:t>
            </a:r>
            <a:endParaRPr lang="zh-CN">
              <a:solidFill>
                <a:srgbClr val="4276AA"/>
              </a:solidFill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730" y="5003800"/>
            <a:ext cx="1199197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从锌精矿港口库存数据看，目前进口锌精矿流入的量和速度还是比较明显增加的。截止至4月</a:t>
            </a:r>
            <a:r>
              <a:rPr lang="en-US" altLang="zh-CN"/>
              <a:t>30</a:t>
            </a:r>
            <a:r>
              <a:rPr lang="zh-CN" altLang="en-US"/>
              <a:t>日，锌精矿港口库存三地合计</a:t>
            </a:r>
            <a:r>
              <a:rPr lang="en-US" altLang="zh-CN"/>
              <a:t>22.89</a:t>
            </a:r>
            <a:r>
              <a:rPr lang="zh-CN" altLang="en-US"/>
              <a:t>万吨，周环比增加</a:t>
            </a:r>
            <a:r>
              <a:rPr lang="en-US" altLang="zh-CN"/>
              <a:t>2</a:t>
            </a:r>
            <a:r>
              <a:rPr lang="zh-CN" altLang="en-US"/>
              <a:t>.5万吨。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而据</a:t>
            </a:r>
            <a:r>
              <a:rPr lang="en-US" altLang="zh-CN"/>
              <a:t>5</a:t>
            </a:r>
            <a:r>
              <a:rPr lang="zh-CN" altLang="en-US"/>
              <a:t>月</a:t>
            </a:r>
            <a:r>
              <a:rPr lang="en-US" altLang="zh-CN"/>
              <a:t>8</a:t>
            </a:r>
            <a:r>
              <a:rPr lang="zh-CN" altLang="en-US"/>
              <a:t>日初步</a:t>
            </a:r>
            <a:r>
              <a:rPr lang="zh-CN" altLang="en-US"/>
              <a:t>统计，近期防城港及其他港口的到货量也在增加，大致在</a:t>
            </a:r>
            <a:r>
              <a:rPr lang="en-US" altLang="zh-CN"/>
              <a:t>10</a:t>
            </a:r>
            <a:r>
              <a:rPr lang="zh-CN" altLang="en-US"/>
              <a:t>万吨，而连云港港口库存在</a:t>
            </a:r>
            <a:r>
              <a:rPr lang="en-US" altLang="zh-CN"/>
              <a:t>15.5</a:t>
            </a:r>
            <a:r>
              <a:rPr lang="zh-CN" altLang="en-US"/>
              <a:t>万吨以上。</a:t>
            </a:r>
            <a:endParaRPr lang="zh-CN" altLang="en-US"/>
          </a:p>
          <a:p>
            <a:r>
              <a:rPr lang="zh-CN" altLang="en-US"/>
              <a:t>目前进口窗口打开，后续到货的量会继续增加。</a:t>
            </a:r>
            <a:r>
              <a:rPr lang="en-US" altLang="zh-CN"/>
              <a:t>5</a:t>
            </a:r>
            <a:r>
              <a:rPr lang="zh-CN" altLang="en-US"/>
              <a:t>月</a:t>
            </a:r>
            <a:r>
              <a:rPr lang="en-US" altLang="zh-CN"/>
              <a:t>22</a:t>
            </a:r>
            <a:r>
              <a:rPr lang="zh-CN" altLang="en-US"/>
              <a:t>日，港口现货库存在减少，主要原因是精矿陆续到厂。贸易商出货较前段时间积极。</a:t>
            </a:r>
            <a:endParaRPr lang="zh-CN" altLang="en-US"/>
          </a:p>
        </p:txBody>
      </p:sp>
      <p:graphicFrame>
        <p:nvGraphicFramePr>
          <p:cNvPr id="4" name="图表 3"/>
          <p:cNvGraphicFramePr/>
          <p:nvPr/>
        </p:nvGraphicFramePr>
        <p:xfrm>
          <a:off x="1607820" y="798830"/>
          <a:ext cx="8265160" cy="420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18820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51990" y="643255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 17"/>
          <p:cNvSpPr/>
          <p:nvPr/>
        </p:nvSpPr>
        <p:spPr>
          <a:xfrm>
            <a:off x="-17780" y="643699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9964396" y="6559550"/>
            <a:ext cx="221172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4560" y="307975"/>
            <a:ext cx="315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>
                <a:solidFill>
                  <a:srgbClr val="4276AA"/>
                </a:solidFill>
                <a:sym typeface="微软雅黑" panose="020B0503020204020204" charset="-122"/>
              </a:rPr>
              <a:t>保税区库存变化水平</a:t>
            </a:r>
            <a:endParaRPr lang="zh-CN">
              <a:solidFill>
                <a:srgbClr val="4276AA"/>
              </a:solidFill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730" y="5003800"/>
            <a:ext cx="119919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保税区库存截止到目前，仍呈下降趋势。随着进口盈利窗口打开，进口锌流入在增加。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据我的有色网了解，哈锌，</a:t>
            </a:r>
            <a:r>
              <a:rPr lang="en-US" altLang="zh-CN"/>
              <a:t>kz</a:t>
            </a:r>
            <a:r>
              <a:rPr lang="zh-CN" altLang="en-US"/>
              <a:t>，</a:t>
            </a:r>
            <a:r>
              <a:rPr lang="en-US" altLang="zh-CN"/>
              <a:t>SMC</a:t>
            </a:r>
            <a:r>
              <a:rPr lang="zh-CN" altLang="en-US"/>
              <a:t>，伊朗锌等仍将不停流入。</a:t>
            </a:r>
            <a:endParaRPr lang="zh-CN" altLang="en-US"/>
          </a:p>
        </p:txBody>
      </p:sp>
      <p:graphicFrame>
        <p:nvGraphicFramePr>
          <p:cNvPr id="5" name="图表 4"/>
          <p:cNvGraphicFramePr/>
          <p:nvPr/>
        </p:nvGraphicFramePr>
        <p:xfrm>
          <a:off x="2058670" y="837565"/>
          <a:ext cx="7905750" cy="393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18820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51990" y="643255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1607185" y="6296025"/>
            <a:ext cx="302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 17"/>
          <p:cNvSpPr/>
          <p:nvPr/>
        </p:nvSpPr>
        <p:spPr>
          <a:xfrm>
            <a:off x="-17780" y="643699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9964396" y="6559550"/>
            <a:ext cx="221172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4560" y="307975"/>
            <a:ext cx="315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>
                <a:solidFill>
                  <a:srgbClr val="4276AA"/>
                </a:solidFill>
                <a:sym typeface="微软雅黑" panose="020B0503020204020204" charset="-122"/>
              </a:rPr>
              <a:t>保税区库存变化水平</a:t>
            </a:r>
            <a:endParaRPr lang="zh-CN">
              <a:solidFill>
                <a:srgbClr val="4276AA"/>
              </a:solidFill>
              <a:sym typeface="微软雅黑" panose="020B050302020402020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4"/>
            </p:custDataLst>
          </p:nvPr>
        </p:nvGraphicFramePr>
        <p:xfrm>
          <a:off x="1460500" y="487680"/>
          <a:ext cx="8352155" cy="594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980"/>
                <a:gridCol w="959485"/>
                <a:gridCol w="629285"/>
                <a:gridCol w="589280"/>
                <a:gridCol w="559435"/>
                <a:gridCol w="1049655"/>
                <a:gridCol w="579120"/>
                <a:gridCol w="399415"/>
                <a:gridCol w="460375"/>
                <a:gridCol w="328930"/>
                <a:gridCol w="838835"/>
                <a:gridCol w="689610"/>
                <a:gridCol w="539750"/>
              </a:tblGrid>
              <a:tr h="237490">
                <a:tc gridSpan="1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锌锭进口盈亏表(含税)</a:t>
                      </a:r>
                      <a:endParaRPr lang="en-US" altLang="en-US" sz="900" b="1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46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日期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LME锌3 10：30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调期价格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现货价格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沪伦比值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美元兑人民币11点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进口升贴水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杂费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增值税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关税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理论成本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进口盈亏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等线" panose="02010600030101010101" charset="-122"/>
                        </a:rPr>
                        <a:t>进口比值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2020/4/1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1878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-10.75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15220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8.15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7.0902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120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15877.24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-657.24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8.50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2020/4/2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1856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-12.25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15180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8.23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7.1267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120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15767.21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-587.21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8.55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2020/4/3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1887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-9.5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15420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8.21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7.0954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120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15971.80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-551.80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8.51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2020/4/7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1930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-10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15840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8.25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7.0973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120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16320.30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-480.30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8.50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2020/4/8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1915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-8.5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15690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8.23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7.0741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120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16158.35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-468.35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8.48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2020/4/9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1914.5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-12.9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15610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8.21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7.0763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120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16123.76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-513.76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8.48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2020/4/14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1940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-14.25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15800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8.20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7.0434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16273.49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-473.49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8.45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2020/4/15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1933.5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-14.5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15900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8.29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7.0548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16245.23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-345.23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8.47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2020/4/16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1933.5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-11.5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15950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8.30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7.0803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16327.65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-377.65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8.50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2020/4/17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1954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-10.75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16080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8.27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7.0761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16489.67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-409.67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8.49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2020/4/20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1957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-9.5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16130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8.28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7.083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16539.96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-409.96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8.49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2020/4/21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1908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-11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15850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8.36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7.1012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16172.79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-322.79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8.53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2020/4/22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1905.5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-8.5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15830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8.34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7.0978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16165.12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-335.12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8.52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2020/4/23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1903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-12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15960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8.44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7.0967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16114.04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-154.04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8.52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2020/4/24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1881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-11.25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15860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8.48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7.0933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15934.36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-74.36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8.52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2020/4/27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1917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-9.75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16290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8.54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7.0825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16213.45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76.55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8.50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2020/4/28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1910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-10.75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16170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8.51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7.0949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16176.80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-6.80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8.52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2020/4/29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1943.5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-6.25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16340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8.43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7.0823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16455.49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-115.49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8.49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2020/4/30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1947.5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16340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8.42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7.0652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16442.33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-102.33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8.47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2020/5/6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1944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-8.76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16600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8.58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7.1022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16485.01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114.99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8.52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2020/5/7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1978.5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16680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8.43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7.1187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16923.18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-243.18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8.55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2020/5/11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-1.25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16930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8.38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7.0876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17175.49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-245.49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8.50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2020/5/12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-1.25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16940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8.37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7.1069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17254.29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-314.29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8.53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2020/5/13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1978.5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-1.75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16590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8.39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7.1008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16858.72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-268.72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8.53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2020/5/14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1950.5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-2.75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16500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8.47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7.107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16638.08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-138.08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8.54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2020/5/15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1965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1.25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16550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8.42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7.1181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16814.12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-264.12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8.55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2020/5/18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1977.5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4.25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16640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8.40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7.1201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16944.76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-304.76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8.55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2020/5/19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2017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5.25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16930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8.37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7.1181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17269.06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-339.06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8.54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2020/5/20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2020.5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3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16890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8.35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7.117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17276.57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-386.57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8.54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2020/5/21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2035.5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16790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8.22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7.1146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85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150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13%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1%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17425.07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-635.07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8.53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18820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51990" y="643255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 17"/>
          <p:cNvSpPr/>
          <p:nvPr/>
        </p:nvSpPr>
        <p:spPr>
          <a:xfrm>
            <a:off x="-17780" y="643699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9964396" y="6559550"/>
            <a:ext cx="221172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4560" y="307975"/>
            <a:ext cx="315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>
                <a:solidFill>
                  <a:srgbClr val="4276AA"/>
                </a:solidFill>
                <a:sym typeface="微软雅黑" panose="020B0503020204020204" charset="-122"/>
              </a:rPr>
              <a:t>保税区库存变化水平</a:t>
            </a:r>
            <a:endParaRPr lang="zh-CN">
              <a:solidFill>
                <a:srgbClr val="4276AA"/>
              </a:solidFill>
              <a:sym typeface="微软雅黑" panose="020B0503020204020204" charset="-122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2239645" y="998220"/>
          <a:ext cx="7724775" cy="516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/>
          <p:nvPr/>
        </p:nvSpPr>
        <p:spPr>
          <a:xfrm>
            <a:off x="10848975" y="6559550"/>
            <a:ext cx="1327150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数据来源：我的有色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 Placeholder 4"/>
          <p:cNvSpPr txBox="1"/>
          <p:nvPr/>
        </p:nvSpPr>
        <p:spPr>
          <a:xfrm>
            <a:off x="815975" y="573088"/>
            <a:ext cx="3008313" cy="6619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21856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4265" b="1" i="0" u="none" strike="noStrike" kern="1200" cap="none" spc="0" normalizeH="0" baseline="0" noProof="1">
                <a:solidFill>
                  <a:srgbClr val="005DA2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目录</a:t>
            </a:r>
            <a:r>
              <a:rPr kumimoji="0" lang="en-US" altLang="zh-CN" sz="4265" b="1" i="0" u="none" strike="noStrike" kern="1200" cap="none" spc="0" normalizeH="0" baseline="0" noProof="1">
                <a:solidFill>
                  <a:srgbClr val="005DA2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/</a:t>
            </a:r>
            <a:r>
              <a:rPr kumimoji="0" lang="en-US" altLang="zh-CN" sz="2400" b="1" i="0" u="none" strike="noStrike" kern="1200" cap="none" spc="0" normalizeH="0" baseline="0" noProof="1">
                <a:solidFill>
                  <a:srgbClr val="005DA2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Contents</a:t>
            </a:r>
            <a:endParaRPr kumimoji="0" lang="en-GB" sz="2400" b="1" i="0" u="none" strike="noStrike" kern="1200" cap="none" spc="0" normalizeH="0" baseline="0" noProof="1">
              <a:solidFill>
                <a:srgbClr val="005DA2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84250" y="1412875"/>
            <a:ext cx="10199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4" name="组合 44"/>
          <p:cNvGrpSpPr/>
          <p:nvPr/>
        </p:nvGrpSpPr>
        <p:grpSpPr>
          <a:xfrm>
            <a:off x="2400300" y="1882775"/>
            <a:ext cx="1192213" cy="666750"/>
            <a:chOff x="2215144" y="927951"/>
            <a:chExt cx="1244730" cy="916846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043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fontAlgn="base"/>
              <a:endParaRPr lang="zh-CN" altLang="en-US" sz="1865" strike="noStrike" noProof="1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916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1218565" eaLnBrk="0" hangingPunct="0">
                <a:buClrTx/>
                <a:buSzTx/>
                <a:buFontTx/>
                <a:buNone/>
              </a:pPr>
              <a:r>
                <a:rPr kumimoji="0" lang="en-US" altLang="zh-CN" sz="3735" kern="1200" cap="none" spc="0" normalizeH="0" baseline="0" noProof="1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01</a:t>
              </a:r>
              <a:endParaRPr kumimoji="0" lang="zh-CN" altLang="en-US" sz="3735" kern="1200" cap="none" spc="0" normalizeH="0" baseline="0" noProof="1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247" name="组合 47"/>
          <p:cNvGrpSpPr/>
          <p:nvPr/>
        </p:nvGrpSpPr>
        <p:grpSpPr>
          <a:xfrm>
            <a:off x="2400300" y="2789238"/>
            <a:ext cx="1192213" cy="671512"/>
            <a:chOff x="2215144" y="1952311"/>
            <a:chExt cx="1244730" cy="924318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043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fontAlgn="base"/>
              <a:endParaRPr lang="zh-CN" altLang="en-US" sz="1865" strike="noStrike" noProof="1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1952311"/>
              <a:ext cx="1066799" cy="916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1218565" eaLnBrk="0" hangingPunct="0">
                <a:buClrTx/>
                <a:buSzTx/>
                <a:buFontTx/>
                <a:buNone/>
              </a:pPr>
              <a:r>
                <a:rPr kumimoji="0" lang="en-US" altLang="zh-CN" sz="3735" kern="1200" cap="none" spc="0" normalizeH="0" baseline="0" noProof="1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02</a:t>
              </a:r>
              <a:endParaRPr kumimoji="0" lang="zh-CN" altLang="en-US" sz="3735" kern="1200" cap="none" spc="0" normalizeH="0" baseline="0" noProof="1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50" name="矩形 60"/>
          <p:cNvSpPr/>
          <p:nvPr/>
        </p:nvSpPr>
        <p:spPr>
          <a:xfrm>
            <a:off x="3641725" y="1993900"/>
            <a:ext cx="5486400" cy="460375"/>
          </a:xfrm>
          <a:prstGeom prst="rect">
            <a:avLst/>
          </a:prstGeom>
          <a:noFill/>
          <a:ln w="1587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 defTabSz="1219200" eaLnBrk="0" hangingPunct="0"/>
            <a:r>
              <a:rPr lang="zh-CN" sz="2400" b="1" dirty="0">
                <a:solidFill>
                  <a:srgbClr val="043885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矿山、冶炼厂减产情况分析</a:t>
            </a:r>
            <a:endParaRPr lang="zh-CN" sz="2400" b="1" dirty="0">
              <a:solidFill>
                <a:srgbClr val="043885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2" name="平行四边形 61"/>
          <p:cNvSpPr/>
          <p:nvPr/>
        </p:nvSpPr>
        <p:spPr>
          <a:xfrm>
            <a:off x="3305175" y="1900238"/>
            <a:ext cx="6159500" cy="612775"/>
          </a:xfrm>
          <a:prstGeom prst="parallelogram">
            <a:avLst>
              <a:gd name="adj" fmla="val 48207"/>
            </a:avLst>
          </a:prstGeom>
          <a:noFill/>
          <a:ln w="15875">
            <a:solidFill>
              <a:srgbClr val="043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1218565" fontAlgn="base"/>
            <a:endParaRPr lang="zh-CN" altLang="en-US" sz="2135" b="1" strike="noStrike" noProof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252" name="矩形 63"/>
          <p:cNvSpPr/>
          <p:nvPr/>
        </p:nvSpPr>
        <p:spPr>
          <a:xfrm>
            <a:off x="3473450" y="2919413"/>
            <a:ext cx="5530850" cy="460375"/>
          </a:xfrm>
          <a:prstGeom prst="rect">
            <a:avLst/>
          </a:prstGeom>
          <a:noFill/>
          <a:ln w="1587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 defTabSz="1219200" eaLnBrk="0" hangingPunct="0"/>
            <a:r>
              <a:rPr lang="zh-CN" altLang="en-US" sz="2400" b="1" dirty="0">
                <a:solidFill>
                  <a:srgbClr val="043885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下游消费分析</a:t>
            </a:r>
            <a:endParaRPr lang="zh-CN" altLang="en-US" sz="2400" b="1" dirty="0">
              <a:solidFill>
                <a:srgbClr val="043885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5" name="平行四边形 64"/>
          <p:cNvSpPr/>
          <p:nvPr/>
        </p:nvSpPr>
        <p:spPr>
          <a:xfrm>
            <a:off x="3305175" y="2825750"/>
            <a:ext cx="6159500" cy="612775"/>
          </a:xfrm>
          <a:prstGeom prst="parallelogram">
            <a:avLst>
              <a:gd name="adj" fmla="val 48207"/>
            </a:avLst>
          </a:prstGeom>
          <a:noFill/>
          <a:ln w="15875">
            <a:solidFill>
              <a:srgbClr val="043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1218565" fontAlgn="base"/>
            <a:endParaRPr lang="zh-CN" altLang="en-US" sz="2135" b="1" strike="noStrike" noProof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0" y="6510338"/>
            <a:ext cx="1911350" cy="12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540000" y="6510338"/>
            <a:ext cx="9652000" cy="15875"/>
          </a:xfrm>
          <a:prstGeom prst="line">
            <a:avLst/>
          </a:prstGeom>
          <a:ln w="50800">
            <a:solidFill>
              <a:srgbClr val="2D3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979613" y="6264275"/>
            <a:ext cx="476250" cy="47783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57" name="图片 5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863" y="123825"/>
            <a:ext cx="627062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15" y="290194"/>
            <a:ext cx="1871980" cy="58102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pSp>
        <p:nvGrpSpPr>
          <p:cNvPr id="6" name="组合 47"/>
          <p:cNvGrpSpPr/>
          <p:nvPr/>
        </p:nvGrpSpPr>
        <p:grpSpPr>
          <a:xfrm>
            <a:off x="2352675" y="3747453"/>
            <a:ext cx="1192213" cy="671512"/>
            <a:chOff x="2215144" y="1952311"/>
            <a:chExt cx="1244730" cy="924318"/>
          </a:xfrm>
        </p:grpSpPr>
        <p:sp>
          <p:nvSpPr>
            <p:cNvPr id="7" name="平行四边形 6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043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1218565" fontAlgn="base"/>
              <a:endParaRPr lang="zh-CN" altLang="en-US" sz="1865" strike="noStrike" noProof="1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文本框 10"/>
            <p:cNvSpPr txBox="1"/>
            <p:nvPr/>
          </p:nvSpPr>
          <p:spPr>
            <a:xfrm>
              <a:off x="2393075" y="1952311"/>
              <a:ext cx="1066799" cy="91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R="0" defTabSz="1218565" eaLnBrk="0" hangingPunct="0">
                <a:buClrTx/>
                <a:buSzTx/>
                <a:buFontTx/>
                <a:buNone/>
              </a:pPr>
              <a:r>
                <a:rPr kumimoji="0" lang="en-US" altLang="zh-CN" sz="3735" kern="1200" cap="none" spc="0" normalizeH="0" baseline="0" noProof="1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</a:t>
              </a:r>
              <a:r>
                <a:rPr kumimoji="0" lang="en-US" sz="3735" kern="1200" cap="none" spc="0" normalizeH="0" baseline="0" noProof="1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en-US" sz="3735" kern="1200" cap="none" spc="0" normalizeH="0" baseline="0" noProof="1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矩形 63"/>
          <p:cNvSpPr/>
          <p:nvPr/>
        </p:nvSpPr>
        <p:spPr>
          <a:xfrm>
            <a:off x="3425825" y="3877628"/>
            <a:ext cx="5530850" cy="460375"/>
          </a:xfrm>
          <a:prstGeom prst="rect">
            <a:avLst/>
          </a:prstGeom>
          <a:noFill/>
          <a:ln w="15875">
            <a:noFill/>
          </a:ln>
        </p:spPr>
        <p:txBody>
          <a:bodyPr wrap="square" lIns="91440" tIns="45720" rIns="91440" bIns="45720" anchor="t">
            <a:spAutoFit/>
          </a:bodyPr>
          <a:p>
            <a:pPr algn="ctr" defTabSz="1219200" eaLnBrk="0" hangingPunct="0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观点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3257550" y="3783965"/>
            <a:ext cx="6159500" cy="612775"/>
          </a:xfrm>
          <a:prstGeom prst="parallelogram">
            <a:avLst>
              <a:gd name="adj" fmla="val 48207"/>
            </a:avLst>
          </a:prstGeom>
          <a:noFill/>
          <a:ln w="15875">
            <a:solidFill>
              <a:srgbClr val="043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p>
            <a:pPr defTabSz="1218565" fontAlgn="base"/>
            <a:endParaRPr lang="zh-CN" altLang="en-US" sz="2135" b="1" strike="noStrike" noProof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18820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51990" y="643255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1607185" y="6296025"/>
            <a:ext cx="302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 17"/>
          <p:cNvSpPr/>
          <p:nvPr/>
        </p:nvSpPr>
        <p:spPr>
          <a:xfrm>
            <a:off x="-17780" y="643699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9964396" y="6559550"/>
            <a:ext cx="221172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graphicFrame>
        <p:nvGraphicFramePr>
          <p:cNvPr id="6" name="图表 5"/>
          <p:cNvGraphicFramePr/>
          <p:nvPr/>
        </p:nvGraphicFramePr>
        <p:xfrm>
          <a:off x="2505710" y="725170"/>
          <a:ext cx="7458710" cy="555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18820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51990" y="643255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1607185" y="6296025"/>
            <a:ext cx="302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 17"/>
          <p:cNvSpPr/>
          <p:nvPr/>
        </p:nvSpPr>
        <p:spPr>
          <a:xfrm>
            <a:off x="-17780" y="643699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9964396" y="6559550"/>
            <a:ext cx="221172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graphicFrame>
        <p:nvGraphicFramePr>
          <p:cNvPr id="4" name="图表 3"/>
          <p:cNvGraphicFramePr/>
          <p:nvPr/>
        </p:nvGraphicFramePr>
        <p:xfrm>
          <a:off x="1951355" y="854075"/>
          <a:ext cx="7830185" cy="542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18820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51990" y="643255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1607185" y="6296025"/>
            <a:ext cx="302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 17"/>
          <p:cNvSpPr/>
          <p:nvPr/>
        </p:nvSpPr>
        <p:spPr>
          <a:xfrm>
            <a:off x="-17780" y="643699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9964396" y="6559550"/>
            <a:ext cx="221172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graphicFrame>
        <p:nvGraphicFramePr>
          <p:cNvPr id="6" name="图表 5"/>
          <p:cNvGraphicFramePr/>
          <p:nvPr/>
        </p:nvGraphicFramePr>
        <p:xfrm>
          <a:off x="2366010" y="726440"/>
          <a:ext cx="7300595" cy="555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18820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51990" y="643255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 17"/>
          <p:cNvSpPr/>
          <p:nvPr/>
        </p:nvSpPr>
        <p:spPr>
          <a:xfrm>
            <a:off x="-17780" y="643699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9964396" y="6559550"/>
            <a:ext cx="221172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4560" y="307975"/>
            <a:ext cx="315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>
                <a:solidFill>
                  <a:srgbClr val="4276AA"/>
                </a:solidFill>
                <a:sym typeface="微软雅黑" panose="020B0503020204020204" charset="-122"/>
              </a:rPr>
              <a:t>社会库存水平</a:t>
            </a:r>
            <a:endParaRPr lang="zh-CN">
              <a:solidFill>
                <a:srgbClr val="4276AA"/>
              </a:solidFill>
              <a:sym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5015" y="5567045"/>
            <a:ext cx="10928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我的有色网统计，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5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月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22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日，中国主要市场锌锭现货库存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21.58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万吨，较周一下降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0.48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万吨。</a:t>
            </a:r>
            <a:endParaRPr lang="zh-CN" altLang="en-US" b="1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2051685" y="725805"/>
          <a:ext cx="7080250" cy="454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/>
          <p:nvPr/>
        </p:nvSpPr>
        <p:spPr>
          <a:xfrm>
            <a:off x="10848975" y="6559550"/>
            <a:ext cx="1327150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数据来源：钢联数据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 Placeholder 4"/>
          <p:cNvSpPr txBox="1"/>
          <p:nvPr/>
        </p:nvSpPr>
        <p:spPr>
          <a:xfrm>
            <a:off x="815975" y="573088"/>
            <a:ext cx="3008313" cy="6619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21856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4265" b="1" i="0" u="none" strike="noStrike" kern="1200" cap="none" spc="0" normalizeH="0" baseline="0" noProof="1">
                <a:solidFill>
                  <a:srgbClr val="005DA2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目录</a:t>
            </a:r>
            <a:r>
              <a:rPr kumimoji="0" lang="en-US" altLang="zh-CN" sz="4265" b="1" i="0" u="none" strike="noStrike" kern="1200" cap="none" spc="0" normalizeH="0" baseline="0" noProof="1">
                <a:solidFill>
                  <a:srgbClr val="005DA2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/</a:t>
            </a:r>
            <a:r>
              <a:rPr kumimoji="0" lang="en-US" altLang="zh-CN" sz="2400" b="1" i="0" u="none" strike="noStrike" kern="1200" cap="none" spc="0" normalizeH="0" baseline="0" noProof="1">
                <a:solidFill>
                  <a:srgbClr val="005DA2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Contents</a:t>
            </a:r>
            <a:endParaRPr kumimoji="0" lang="en-GB" sz="2400" b="1" i="0" u="none" strike="noStrike" kern="1200" cap="none" spc="0" normalizeH="0" baseline="0" noProof="1">
              <a:solidFill>
                <a:srgbClr val="005DA2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84250" y="1412875"/>
            <a:ext cx="10199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7" name="组合 47"/>
          <p:cNvGrpSpPr/>
          <p:nvPr/>
        </p:nvGrpSpPr>
        <p:grpSpPr>
          <a:xfrm>
            <a:off x="2400300" y="2789238"/>
            <a:ext cx="1192213" cy="671512"/>
            <a:chOff x="2215144" y="1952311"/>
            <a:chExt cx="1244730" cy="924318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043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fontAlgn="base"/>
              <a:endParaRPr lang="zh-CN" altLang="en-US" sz="1865" strike="noStrike" noProof="1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1952311"/>
              <a:ext cx="1066799" cy="915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1218565" eaLnBrk="0" hangingPunct="0">
                <a:buClrTx/>
                <a:buSzTx/>
                <a:buFontTx/>
                <a:buNone/>
              </a:pPr>
              <a:r>
                <a:rPr lang="en-US" altLang="zh-CN" sz="373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  <a:sym typeface="+mn-ea"/>
                </a:rPr>
                <a:t>02</a:t>
              </a:r>
              <a:endParaRPr kumimoji="0" lang="zh-CN" altLang="en-US" sz="3735" kern="1200" cap="none" spc="0" normalizeH="0" baseline="0" noProof="1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52" name="矩形 63"/>
          <p:cNvSpPr/>
          <p:nvPr/>
        </p:nvSpPr>
        <p:spPr>
          <a:xfrm>
            <a:off x="3473450" y="2919413"/>
            <a:ext cx="5530850" cy="460375"/>
          </a:xfrm>
          <a:prstGeom prst="rect">
            <a:avLst/>
          </a:prstGeom>
          <a:noFill/>
          <a:ln w="1587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 defTabSz="1219200" eaLnBrk="0" hangingPunct="0"/>
            <a:r>
              <a:rPr lang="zh-CN" altLang="en-US" sz="2400" b="1" dirty="0">
                <a:solidFill>
                  <a:srgbClr val="043885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下游消费分析</a:t>
            </a:r>
            <a:endParaRPr lang="zh-CN" altLang="zh-CN" sz="2400" b="1" dirty="0">
              <a:solidFill>
                <a:srgbClr val="043885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5" name="平行四边形 64"/>
          <p:cNvSpPr/>
          <p:nvPr/>
        </p:nvSpPr>
        <p:spPr>
          <a:xfrm>
            <a:off x="3305175" y="2825750"/>
            <a:ext cx="6159500" cy="612775"/>
          </a:xfrm>
          <a:prstGeom prst="parallelogram">
            <a:avLst>
              <a:gd name="adj" fmla="val 48207"/>
            </a:avLst>
          </a:prstGeom>
          <a:noFill/>
          <a:ln w="15875">
            <a:solidFill>
              <a:srgbClr val="043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1218565" fontAlgn="base"/>
            <a:endParaRPr lang="zh-CN" altLang="en-US" sz="2135" b="1" strike="noStrike" noProof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0" y="6510338"/>
            <a:ext cx="1911350" cy="12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540000" y="6510338"/>
            <a:ext cx="9652000" cy="15875"/>
          </a:xfrm>
          <a:prstGeom prst="line">
            <a:avLst/>
          </a:prstGeom>
          <a:ln w="50800">
            <a:solidFill>
              <a:srgbClr val="2D3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979613" y="6264275"/>
            <a:ext cx="476250" cy="47783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57" name="图片 5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863" y="123825"/>
            <a:ext cx="627062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15" y="290194"/>
            <a:ext cx="1871980" cy="58102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953270" y="71936"/>
            <a:ext cx="977147" cy="5969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4800" y="730758"/>
            <a:ext cx="11633200" cy="0"/>
          </a:xfrm>
          <a:custGeom>
            <a:avLst/>
            <a:gdLst/>
            <a:ahLst/>
            <a:cxnLst/>
            <a:rect l="l" t="t" r="r" b="b"/>
            <a:pathLst>
              <a:path w="11633200">
                <a:moveTo>
                  <a:pt x="0" y="0"/>
                </a:moveTo>
                <a:lnTo>
                  <a:pt x="11632692" y="0"/>
                </a:lnTo>
              </a:path>
            </a:pathLst>
          </a:custGeom>
          <a:ln w="7620">
            <a:solidFill>
              <a:srgbClr val="A7A7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707" y="148589"/>
            <a:ext cx="592957" cy="494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928984" y="6586525"/>
            <a:ext cx="11639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等线" panose="02010600030101010101" charset="-122"/>
                <a:cs typeface="等线" panose="02010600030101010101" charset="-122"/>
              </a:rPr>
              <a:t>数据来源：钢联数据</a:t>
            </a:r>
            <a:endParaRPr sz="10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61390" y="221615"/>
            <a:ext cx="581469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dirty="0">
                <a:solidFill>
                  <a:srgbClr val="043885"/>
                </a:solidFill>
                <a:ea typeface="微软雅黑" panose="020B0503020204020204" charset="-122"/>
                <a:sym typeface="宋体" panose="02010600030101010101" pitchFamily="2" charset="-122"/>
              </a:rPr>
              <a:t>下游镀锌、锌合金消费分析</a:t>
            </a:r>
            <a:endParaRPr lang="zh-CN" sz="2800" b="0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56640" y="955040"/>
            <a:ext cx="10315575" cy="672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b="1" spc="-10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endParaRPr lang="zh-CN" altLang="en-US" sz="1400" b="1" spc="-5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2970" y="1392555"/>
            <a:ext cx="1002601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/>
              <a:t>一、</a:t>
            </a:r>
            <a:r>
              <a:t>据</a:t>
            </a:r>
            <a:r>
              <a:rPr lang="en-US"/>
              <a:t>5</a:t>
            </a:r>
            <a:r>
              <a:rPr lang="zh-CN" altLang="en-US"/>
              <a:t>月</a:t>
            </a:r>
            <a:r>
              <a:rPr lang="en-US" altLang="zh-CN"/>
              <a:t>17</a:t>
            </a:r>
            <a:r>
              <a:rPr lang="zh-CN" altLang="en-US"/>
              <a:t>日</a:t>
            </a:r>
            <a:r>
              <a:t>调研数据显示，在130家镀锌生产企业中，56条产线停产检修，整体开工率为78.95%；产能利用率为65.31%，较上周上升0.19%；周产量为78.56万吨，较上周增加0.23万吨；钢厂库存量为67.72万吨，较上周下降0.08万吨。</a:t>
            </a:r>
          </a:p>
          <a:p>
            <a:r>
              <a:t> </a:t>
            </a:r>
          </a:p>
          <a:p>
            <a:r>
              <a:t> </a:t>
            </a:r>
          </a:p>
          <a:p>
            <a:r>
              <a:rPr lang="zh-CN"/>
              <a:t>二、</a:t>
            </a:r>
            <a:r>
              <a:t>据</a:t>
            </a:r>
            <a:r>
              <a:rPr lang="en-US"/>
              <a:t>5</a:t>
            </a:r>
            <a:r>
              <a:rPr lang="zh-CN" altLang="en-US"/>
              <a:t>月</a:t>
            </a:r>
            <a:r>
              <a:rPr lang="en-US" altLang="zh-CN"/>
              <a:t>17</a:t>
            </a:r>
            <a:r>
              <a:rPr lang="zh-CN" altLang="en-US"/>
              <a:t>日</a:t>
            </a:r>
            <a:r>
              <a:t>调研数据显示，在47家彩涂生产企业中，30条产线停产检修，整体开工率为72.97%；产能利用率为61.82%，较上周下降6.44%；周产量为17.1万吨，较上周减少1.78万吨；钢厂库存量为18.31万吨，较上周下降0.4万吨。</a:t>
            </a:r>
          </a:p>
          <a:p/>
          <a:p/>
          <a:p>
            <a:r>
              <a:rPr lang="zh-CN"/>
              <a:t>三、镀锌122.83万吨周环比降3.77万吨；彩涂19.58万吨周环比降1.41万吨。涂镀总库存142.41万吨周环比降5.18万吨。</a:t>
            </a:r>
            <a:endParaRPr lang="zh-CN"/>
          </a:p>
          <a:p/>
          <a:p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953270" y="71936"/>
            <a:ext cx="977147" cy="5969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4800" y="730758"/>
            <a:ext cx="11633200" cy="0"/>
          </a:xfrm>
          <a:custGeom>
            <a:avLst/>
            <a:gdLst/>
            <a:ahLst/>
            <a:cxnLst/>
            <a:rect l="l" t="t" r="r" b="b"/>
            <a:pathLst>
              <a:path w="11633200">
                <a:moveTo>
                  <a:pt x="0" y="0"/>
                </a:moveTo>
                <a:lnTo>
                  <a:pt x="11632692" y="0"/>
                </a:lnTo>
              </a:path>
            </a:pathLst>
          </a:custGeom>
          <a:ln w="7620">
            <a:solidFill>
              <a:srgbClr val="A7A7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707" y="148589"/>
            <a:ext cx="592957" cy="494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928984" y="6586525"/>
            <a:ext cx="11639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等线" panose="02010600030101010101" charset="-122"/>
                <a:cs typeface="等线" panose="02010600030101010101" charset="-122"/>
              </a:rPr>
              <a:t>数据来源：钢联数据</a:t>
            </a:r>
            <a:endParaRPr sz="10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02970" y="288290"/>
            <a:ext cx="5814695" cy="288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800" b="0" kern="1200">
                <a:solidFill>
                  <a:srgbClr val="4276AA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下游消费分析</a:t>
            </a:r>
            <a:endParaRPr lang="zh-CN" sz="2800" b="0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56640" y="955040"/>
            <a:ext cx="10315575" cy="672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b="1" spc="-10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endParaRPr lang="zh-CN" altLang="en-US" sz="1400" b="1" spc="-5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" y="767080"/>
            <a:ext cx="5856605" cy="4865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505" y="836295"/>
            <a:ext cx="5861685" cy="479615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953270" y="71936"/>
            <a:ext cx="977147" cy="5969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4800" y="730758"/>
            <a:ext cx="11633200" cy="0"/>
          </a:xfrm>
          <a:custGeom>
            <a:avLst/>
            <a:gdLst/>
            <a:ahLst/>
            <a:cxnLst/>
            <a:rect l="l" t="t" r="r" b="b"/>
            <a:pathLst>
              <a:path w="11633200">
                <a:moveTo>
                  <a:pt x="0" y="0"/>
                </a:moveTo>
                <a:lnTo>
                  <a:pt x="11632692" y="0"/>
                </a:lnTo>
              </a:path>
            </a:pathLst>
          </a:custGeom>
          <a:ln w="7620">
            <a:solidFill>
              <a:srgbClr val="A7A7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707" y="148589"/>
            <a:ext cx="592957" cy="494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928984" y="6586525"/>
            <a:ext cx="11639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等线" panose="02010600030101010101" charset="-122"/>
                <a:cs typeface="等线" panose="02010600030101010101" charset="-122"/>
              </a:rPr>
              <a:t>数据来源：钢联数据</a:t>
            </a:r>
            <a:endParaRPr sz="10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02970" y="288290"/>
            <a:ext cx="5814695" cy="288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800" b="0" kern="1200">
                <a:solidFill>
                  <a:srgbClr val="4276AA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下游消费分析</a:t>
            </a:r>
            <a:endParaRPr lang="zh-CN" sz="2800" b="0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56640" y="955040"/>
            <a:ext cx="10315575" cy="672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b="1" spc="-10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endParaRPr lang="zh-CN" altLang="en-US" sz="1400" b="1" spc="-5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" y="730885"/>
            <a:ext cx="5977255" cy="52514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690" y="730885"/>
            <a:ext cx="6064250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953270" y="71936"/>
            <a:ext cx="977147" cy="5969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4800" y="730758"/>
            <a:ext cx="11633200" cy="0"/>
          </a:xfrm>
          <a:custGeom>
            <a:avLst/>
            <a:gdLst/>
            <a:ahLst/>
            <a:cxnLst/>
            <a:rect l="l" t="t" r="r" b="b"/>
            <a:pathLst>
              <a:path w="11633200">
                <a:moveTo>
                  <a:pt x="0" y="0"/>
                </a:moveTo>
                <a:lnTo>
                  <a:pt x="11632692" y="0"/>
                </a:lnTo>
              </a:path>
            </a:pathLst>
          </a:custGeom>
          <a:ln w="7620">
            <a:solidFill>
              <a:srgbClr val="A7A7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707" y="148589"/>
            <a:ext cx="592957" cy="494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928984" y="6586525"/>
            <a:ext cx="11639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等线" panose="02010600030101010101" charset="-122"/>
                <a:cs typeface="等线" panose="02010600030101010101" charset="-122"/>
              </a:rPr>
              <a:t>数据来源：钢联数据</a:t>
            </a:r>
            <a:endParaRPr sz="10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02970" y="288290"/>
            <a:ext cx="5814695" cy="288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800" b="0" kern="1200">
                <a:solidFill>
                  <a:srgbClr val="4276AA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下游消费分析</a:t>
            </a:r>
            <a:endParaRPr lang="zh-CN" sz="2800" b="0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56640" y="955040"/>
            <a:ext cx="10315575" cy="672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b="1" spc="-10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endParaRPr lang="zh-CN" altLang="en-US" sz="1400" b="1" spc="-5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00630" y="-635"/>
            <a:ext cx="9429750" cy="658685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953270" y="71936"/>
            <a:ext cx="977147" cy="5969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4800" y="730758"/>
            <a:ext cx="11633200" cy="0"/>
          </a:xfrm>
          <a:custGeom>
            <a:avLst/>
            <a:gdLst/>
            <a:ahLst/>
            <a:cxnLst/>
            <a:rect l="l" t="t" r="r" b="b"/>
            <a:pathLst>
              <a:path w="11633200">
                <a:moveTo>
                  <a:pt x="0" y="0"/>
                </a:moveTo>
                <a:lnTo>
                  <a:pt x="11632692" y="0"/>
                </a:lnTo>
              </a:path>
            </a:pathLst>
          </a:custGeom>
          <a:ln w="7620">
            <a:solidFill>
              <a:srgbClr val="A7A7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707" y="148589"/>
            <a:ext cx="592957" cy="494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928984" y="6586525"/>
            <a:ext cx="11639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等线" panose="02010600030101010101" charset="-122"/>
                <a:cs typeface="等线" panose="02010600030101010101" charset="-122"/>
              </a:rPr>
              <a:t>数据来源：钢联数据</a:t>
            </a:r>
            <a:endParaRPr sz="10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02970" y="288290"/>
            <a:ext cx="5814695" cy="288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800" b="0" kern="1200">
                <a:solidFill>
                  <a:srgbClr val="4276AA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下游消费分析</a:t>
            </a:r>
            <a:endParaRPr lang="zh-CN" sz="2800" b="0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56640" y="955040"/>
            <a:ext cx="10315575" cy="672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b="1" spc="-10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endParaRPr lang="zh-CN" altLang="en-US" sz="1400" b="1" spc="-5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4505" y="1167130"/>
            <a:ext cx="10887710" cy="4799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20</a:t>
            </a:r>
            <a:r>
              <a:rPr lang="en-US" altLang="zh-CN">
                <a:sym typeface="+mn-ea"/>
              </a:rPr>
              <a:t>20</a:t>
            </a:r>
            <a:r>
              <a:rPr lang="zh-CN" altLang="en-US">
                <a:sym typeface="+mn-ea"/>
              </a:rPr>
              <a:t>年5月10日，博兴县环保检查组在县领导的带领下，对店子镇彩涂企业VOCs治理设施改造进行突击检查，当天共检查51家彩涂企业，95条生产线，已经完成升级改造的彩涂生产线31条，其中正在生产的彩涂产线27条，其余生产线均未安装VOCs环保净化设备，预计在5月20日之前将全部安装完毕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A公司两条彩涂生产线，其中2号线VOCs废气治理升级改造调试完成。</a:t>
            </a:r>
            <a:endParaRPr lang="zh-CN" altLang="en-US"/>
          </a:p>
          <a:p>
            <a:r>
              <a:rPr lang="zh-CN" altLang="en-US">
                <a:sym typeface="+mn-ea"/>
              </a:rPr>
              <a:t>存在问题：涂漆房板带出口与固化炉连接处需要密闭或者加集气罩收集。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B公司有2条彩涂生产线，VOCs废气治理都已升级改造调试完成。</a:t>
            </a:r>
            <a:endParaRPr lang="zh-CN" altLang="en-US"/>
          </a:p>
          <a:p>
            <a:r>
              <a:rPr lang="zh-CN" altLang="en-US">
                <a:sym typeface="+mn-ea"/>
              </a:rPr>
              <a:t>存在问题：视频监控范围不够准确，涂漆房密闭不严，底部未封闭，管道连接处有破损，已责令立即整改。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市场影响：据了解，目前博兴地区约75%彩涂生产线处于停产状态，复产时间待后续公布。Mysteel调研统计，目前博兴市场彩涂生产线共193条，设计年产能2740万吨，正常情况下产能利用率维持在55%-65%之间。初步估算，本次环保大检查日均影响彩涂产量在4.5-5.2万吨之间，主要影响为0.3mm规格以下的薄板彩涂。彩涂生产线的大面积停产，促使博兴地区彩基镀锌成交较差且钢厂彩基镀锌库存积累过快，截止今日，0.3mm以下彩基板价格下跌70元/吨左右。总结：此次检查对博兴当地企业有较大影响，一方面，规范了企业之间生产成本的投入，缓减了部分彩涂企业价格恶性竞争的不良风气；另一方面，疫情期间累积的彩涂库存得以缓解。总体看来，博兴彩涂产线的停产是短期内的情况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/>
          <p:nvPr/>
        </p:nvSpPr>
        <p:spPr>
          <a:xfrm>
            <a:off x="10848975" y="6559550"/>
            <a:ext cx="1327150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数据来源：我的有色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 Placeholder 4"/>
          <p:cNvSpPr txBox="1"/>
          <p:nvPr/>
        </p:nvSpPr>
        <p:spPr>
          <a:xfrm>
            <a:off x="815975" y="573088"/>
            <a:ext cx="3008313" cy="6619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21856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4265" b="1" i="0" u="none" strike="noStrike" kern="1200" cap="none" spc="0" normalizeH="0" baseline="0" noProof="1">
                <a:solidFill>
                  <a:srgbClr val="005DA2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目录</a:t>
            </a:r>
            <a:r>
              <a:rPr kumimoji="0" lang="en-US" altLang="zh-CN" sz="4265" b="1" i="0" u="none" strike="noStrike" kern="1200" cap="none" spc="0" normalizeH="0" baseline="0" noProof="1">
                <a:solidFill>
                  <a:srgbClr val="005DA2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/</a:t>
            </a:r>
            <a:r>
              <a:rPr kumimoji="0" lang="en-US" altLang="zh-CN" sz="2400" b="1" i="0" u="none" strike="noStrike" kern="1200" cap="none" spc="0" normalizeH="0" baseline="0" noProof="1">
                <a:solidFill>
                  <a:srgbClr val="005DA2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Contents</a:t>
            </a:r>
            <a:endParaRPr kumimoji="0" lang="en-GB" sz="2400" b="1" i="0" u="none" strike="noStrike" kern="1200" cap="none" spc="0" normalizeH="0" baseline="0" noProof="1">
              <a:solidFill>
                <a:srgbClr val="005DA2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84250" y="1412875"/>
            <a:ext cx="10199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7" name="组合 47"/>
          <p:cNvGrpSpPr/>
          <p:nvPr/>
        </p:nvGrpSpPr>
        <p:grpSpPr>
          <a:xfrm>
            <a:off x="2400300" y="2789238"/>
            <a:ext cx="1192213" cy="671512"/>
            <a:chOff x="2215144" y="1952311"/>
            <a:chExt cx="1244730" cy="924318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043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fontAlgn="base"/>
              <a:endParaRPr lang="zh-CN" altLang="en-US" sz="1865" strike="noStrike" noProof="1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1952311"/>
              <a:ext cx="1066799" cy="915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1218565" eaLnBrk="0" hangingPunct="0">
                <a:buClrTx/>
                <a:buSzTx/>
                <a:buFontTx/>
                <a:buNone/>
              </a:pPr>
              <a:r>
                <a:rPr lang="en-US" altLang="zh-CN" sz="373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  <a:sym typeface="+mn-ea"/>
                </a:rPr>
                <a:t>01</a:t>
              </a:r>
              <a:endParaRPr kumimoji="0" lang="zh-CN" altLang="en-US" sz="3735" kern="1200" cap="none" spc="0" normalizeH="0" baseline="0" noProof="1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52" name="矩形 63"/>
          <p:cNvSpPr/>
          <p:nvPr/>
        </p:nvSpPr>
        <p:spPr>
          <a:xfrm>
            <a:off x="3473450" y="2919413"/>
            <a:ext cx="5530850" cy="460375"/>
          </a:xfrm>
          <a:prstGeom prst="rect">
            <a:avLst/>
          </a:prstGeom>
          <a:noFill/>
          <a:ln w="1587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 defTabSz="1219200" eaLnBrk="0" hangingPunct="0"/>
            <a:r>
              <a:rPr lang="zh-CN" sz="2400" b="1" dirty="0">
                <a:solidFill>
                  <a:srgbClr val="043885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矿山、冶炼厂减产情况分析</a:t>
            </a:r>
            <a:endParaRPr lang="zh-CN" altLang="zh-CN" sz="2400" b="1" dirty="0">
              <a:solidFill>
                <a:srgbClr val="043885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5" name="平行四边形 64"/>
          <p:cNvSpPr/>
          <p:nvPr/>
        </p:nvSpPr>
        <p:spPr>
          <a:xfrm>
            <a:off x="3305175" y="2825750"/>
            <a:ext cx="6159500" cy="612775"/>
          </a:xfrm>
          <a:prstGeom prst="parallelogram">
            <a:avLst>
              <a:gd name="adj" fmla="val 48207"/>
            </a:avLst>
          </a:prstGeom>
          <a:noFill/>
          <a:ln w="15875">
            <a:solidFill>
              <a:srgbClr val="043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1218565" fontAlgn="base"/>
            <a:endParaRPr lang="zh-CN" altLang="en-US" sz="2135" b="1" strike="noStrike" noProof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0" y="6510338"/>
            <a:ext cx="1911350" cy="12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540000" y="6510338"/>
            <a:ext cx="9652000" cy="15875"/>
          </a:xfrm>
          <a:prstGeom prst="line">
            <a:avLst/>
          </a:prstGeom>
          <a:ln w="50800">
            <a:solidFill>
              <a:srgbClr val="2D3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979613" y="6264275"/>
            <a:ext cx="476250" cy="47783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57" name="图片 5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863" y="123825"/>
            <a:ext cx="627062" cy="55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8" name="TextBox 10"/>
          <p:cNvSpPr txBox="1"/>
          <p:nvPr/>
        </p:nvSpPr>
        <p:spPr>
          <a:xfrm>
            <a:off x="2032000" y="6332538"/>
            <a:ext cx="423863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endParaRPr lang="en-US" altLang="zh-CN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15" y="290194"/>
            <a:ext cx="1871980" cy="58102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5440" y="6420485"/>
            <a:ext cx="32448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spc="-5" dirty="0">
                <a:latin typeface="楷体" panose="02010609060101010101" charset="-122"/>
                <a:cs typeface="楷体" panose="02010609060101010101" charset="-122"/>
              </a:rPr>
              <a:t>14</a:t>
            </a:r>
            <a:endParaRPr lang="en-US" sz="1600" spc="-5" dirty="0">
              <a:latin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53270" y="71936"/>
            <a:ext cx="977147" cy="596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4800" y="730758"/>
            <a:ext cx="11633200" cy="0"/>
          </a:xfrm>
          <a:custGeom>
            <a:avLst/>
            <a:gdLst/>
            <a:ahLst/>
            <a:cxnLst/>
            <a:rect l="l" t="t" r="r" b="b"/>
            <a:pathLst>
              <a:path w="11633200">
                <a:moveTo>
                  <a:pt x="0" y="0"/>
                </a:moveTo>
                <a:lnTo>
                  <a:pt x="11632692" y="0"/>
                </a:lnTo>
              </a:path>
            </a:pathLst>
          </a:custGeom>
          <a:ln w="7620">
            <a:solidFill>
              <a:srgbClr val="A7A7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707" y="148589"/>
            <a:ext cx="592957" cy="494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928984" y="6586525"/>
            <a:ext cx="11639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等线" panose="02010600030101010101" charset="-122"/>
                <a:cs typeface="等线" panose="02010600030101010101" charset="-122"/>
              </a:rPr>
              <a:t>数据来源：钢联数据</a:t>
            </a:r>
            <a:endParaRPr sz="10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61390" y="221615"/>
            <a:ext cx="581469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dirty="0">
                <a:solidFill>
                  <a:srgbClr val="043885"/>
                </a:solidFill>
                <a:ea typeface="微软雅黑" panose="020B0503020204020204" charset="-122"/>
                <a:sym typeface="宋体" panose="02010600030101010101" pitchFamily="2" charset="-122"/>
              </a:rPr>
              <a:t>下游锌合金消费分析</a:t>
            </a:r>
            <a:endParaRPr lang="zh-CN" sz="2800" b="0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56640" y="935355"/>
            <a:ext cx="10315575" cy="672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b="1" spc="-10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endParaRPr lang="zh-CN" altLang="en-US" sz="1400" b="1" spc="-5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275" y="5013325"/>
            <a:ext cx="112020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600" b="1" spc="-10" dirty="0">
                <a:latin typeface="微软雅黑" panose="020B0503020204020204" charset="-122"/>
                <a:cs typeface="微软雅黑" panose="020B0503020204020204" charset="-122"/>
              </a:rPr>
              <a:t>据我的有色网统计，</a:t>
            </a:r>
            <a:r>
              <a:rPr lang="en-US" altLang="zh-CN" sz="1600" b="1" spc="-10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600" b="1" spc="-10" dirty="0">
                <a:latin typeface="微软雅黑" panose="020B0503020204020204" charset="-122"/>
                <a:cs typeface="微软雅黑" panose="020B0503020204020204" charset="-122"/>
              </a:rPr>
              <a:t>月锌合金开工率</a:t>
            </a:r>
            <a:r>
              <a:rPr lang="en-US" altLang="zh-CN" sz="1600" b="1" spc="-10" dirty="0">
                <a:latin typeface="微软雅黑" panose="020B0503020204020204" charset="-122"/>
                <a:cs typeface="微软雅黑" panose="020B0503020204020204" charset="-122"/>
              </a:rPr>
              <a:t>39.6%</a:t>
            </a:r>
            <a:r>
              <a:rPr lang="zh-CN" altLang="en-US" sz="1600" b="1" spc="-10" dirty="0">
                <a:latin typeface="微软雅黑" panose="020B0503020204020204" charset="-122"/>
                <a:cs typeface="微软雅黑" panose="020B0503020204020204" charset="-122"/>
              </a:rPr>
              <a:t>，环比下降</a:t>
            </a:r>
            <a:r>
              <a:rPr lang="en-US" altLang="zh-CN" sz="1600" b="1" spc="-10" dirty="0"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1600" b="1" spc="-10" dirty="0">
                <a:latin typeface="微软雅黑" panose="020B0503020204020204" charset="-122"/>
                <a:cs typeface="微软雅黑" panose="020B0503020204020204" charset="-122"/>
              </a:rPr>
              <a:t>个百分点</a:t>
            </a:r>
            <a:r>
              <a:rPr lang="zh-CN" altLang="en-US" sz="1600" b="1" spc="-10" dirty="0">
                <a:latin typeface="微软雅黑" panose="020B0503020204020204" charset="-122"/>
                <a:cs typeface="微软雅黑" panose="020B0503020204020204" charset="-122"/>
              </a:rPr>
              <a:t>。锌合金方面，成交继续走弱，锌合金市场一片黯淡。一路反弹的锌价加上一路下行的消费形成了鲜明的对比，锌合金生产企业心有余悸，虽然以消化库存为主要方向，但是目前大部分的生产企业原料库存已经转为为成品库存。锌合金消费对锌价几乎未产生影响。</a:t>
            </a:r>
            <a:endParaRPr lang="zh-CN" altLang="en-US" sz="1600" b="1" spc="-1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2847975" y="730885"/>
          <a:ext cx="6871335" cy="428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5440" y="6420485"/>
            <a:ext cx="32448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spc="-5" dirty="0">
                <a:latin typeface="楷体" panose="02010609060101010101" charset="-122"/>
                <a:cs typeface="楷体" panose="02010609060101010101" charset="-122"/>
              </a:rPr>
              <a:t>14</a:t>
            </a:r>
            <a:endParaRPr lang="en-US" sz="1600" spc="-5" dirty="0">
              <a:latin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53270" y="71936"/>
            <a:ext cx="977147" cy="596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4800" y="730758"/>
            <a:ext cx="11633200" cy="0"/>
          </a:xfrm>
          <a:custGeom>
            <a:avLst/>
            <a:gdLst/>
            <a:ahLst/>
            <a:cxnLst/>
            <a:rect l="l" t="t" r="r" b="b"/>
            <a:pathLst>
              <a:path w="11633200">
                <a:moveTo>
                  <a:pt x="0" y="0"/>
                </a:moveTo>
                <a:lnTo>
                  <a:pt x="11632692" y="0"/>
                </a:lnTo>
              </a:path>
            </a:pathLst>
          </a:custGeom>
          <a:ln w="7620">
            <a:solidFill>
              <a:srgbClr val="A7A7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707" y="148589"/>
            <a:ext cx="592957" cy="494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928984" y="6586525"/>
            <a:ext cx="11639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等线" panose="02010600030101010101" charset="-122"/>
                <a:cs typeface="等线" panose="02010600030101010101" charset="-122"/>
              </a:rPr>
              <a:t>数据来源：钢联数据</a:t>
            </a:r>
            <a:endParaRPr sz="10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61390" y="221615"/>
            <a:ext cx="581469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800" dirty="0">
                <a:solidFill>
                  <a:srgbClr val="043885"/>
                </a:solidFill>
                <a:ea typeface="微软雅黑" panose="020B0503020204020204" charset="-122"/>
                <a:sym typeface="宋体" panose="02010600030101010101" pitchFamily="2" charset="-122"/>
              </a:rPr>
              <a:t>下游锌合金消费分析</a:t>
            </a:r>
            <a:endParaRPr lang="zh-CN" sz="2800" b="0" spc="-5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56640" y="935355"/>
            <a:ext cx="10315575" cy="672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b="1" spc="-10" dirty="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>
              <a:lnSpc>
                <a:spcPct val="150000"/>
              </a:lnSpc>
              <a:spcBef>
                <a:spcPts val="95"/>
              </a:spcBef>
            </a:pPr>
            <a:endParaRPr lang="zh-CN" altLang="en-US" sz="1400" b="1" spc="-5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6146165" y="1275715"/>
          <a:ext cx="5784215" cy="371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0" name="图表 9"/>
          <p:cNvGraphicFramePr/>
          <p:nvPr/>
        </p:nvGraphicFramePr>
        <p:xfrm>
          <a:off x="545465" y="1275715"/>
          <a:ext cx="5294630" cy="371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文本框 1"/>
          <p:cNvSpPr txBox="1"/>
          <p:nvPr/>
        </p:nvSpPr>
        <p:spPr>
          <a:xfrm>
            <a:off x="10848975" y="6559550"/>
            <a:ext cx="1327150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数据来源：钢联数据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84250" y="1412875"/>
            <a:ext cx="10199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0" y="6510338"/>
            <a:ext cx="1911350" cy="12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540000" y="6510338"/>
            <a:ext cx="9652000" cy="15875"/>
          </a:xfrm>
          <a:prstGeom prst="line">
            <a:avLst/>
          </a:prstGeom>
          <a:ln w="50800">
            <a:solidFill>
              <a:srgbClr val="2D3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979613" y="6264275"/>
            <a:ext cx="476250" cy="47783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953" name="图片 5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863" y="123825"/>
            <a:ext cx="627062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15" y="290194"/>
            <a:ext cx="1871980" cy="58102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" y="581025"/>
            <a:ext cx="10963275" cy="3840480"/>
          </a:xfrm>
          <a:prstGeom prst="rect">
            <a:avLst/>
          </a:prstGeom>
        </p:spPr>
      </p:pic>
      <p:sp>
        <p:nvSpPr>
          <p:cNvPr id="35843" name="TextBox 27"/>
          <p:cNvSpPr txBox="1"/>
          <p:nvPr/>
        </p:nvSpPr>
        <p:spPr>
          <a:xfrm>
            <a:off x="928688" y="212725"/>
            <a:ext cx="4852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镀锌管生产情况调研</a:t>
            </a:r>
            <a:endParaRPr lang="zh-CN" altLang="en-US" sz="1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80" y="4421505"/>
            <a:ext cx="11090275" cy="203962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文本框 1"/>
          <p:cNvSpPr txBox="1"/>
          <p:nvPr/>
        </p:nvSpPr>
        <p:spPr>
          <a:xfrm>
            <a:off x="10848975" y="6559550"/>
            <a:ext cx="1327150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数据来源：钢联数据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84250" y="1412875"/>
            <a:ext cx="10199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0" y="6510338"/>
            <a:ext cx="1911350" cy="12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540000" y="6510338"/>
            <a:ext cx="9652000" cy="15875"/>
          </a:xfrm>
          <a:prstGeom prst="line">
            <a:avLst/>
          </a:prstGeom>
          <a:ln w="50800">
            <a:solidFill>
              <a:srgbClr val="2D3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979613" y="6264275"/>
            <a:ext cx="476250" cy="47783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953" name="图片 5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863" y="123825"/>
            <a:ext cx="627062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15" y="290194"/>
            <a:ext cx="1871980" cy="58102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aphicFrame>
        <p:nvGraphicFramePr>
          <p:cNvPr id="9" name="表格 8"/>
          <p:cNvGraphicFramePr/>
          <p:nvPr>
            <p:custDataLst>
              <p:tags r:id="rId3"/>
            </p:custDataLst>
          </p:nvPr>
        </p:nvGraphicFramePr>
        <p:xfrm>
          <a:off x="903288" y="1412748"/>
          <a:ext cx="1101090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625"/>
                <a:gridCol w="648335"/>
                <a:gridCol w="1176655"/>
                <a:gridCol w="1080135"/>
                <a:gridCol w="1261110"/>
                <a:gridCol w="1248410"/>
                <a:gridCol w="1680845"/>
                <a:gridCol w="936625"/>
                <a:gridCol w="1392555"/>
              </a:tblGrid>
              <a:tr h="636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调研日期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地区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企业名称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产能（万吨）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本月产量（吨）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成品库存（吨）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锌矿加工费（元/吨）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检修计划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3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备注</a:t>
                      </a:r>
                      <a:endParaRPr lang="en-US" altLang="en-US" sz="13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</a:tr>
              <a:tr h="324485">
                <a:tc rowSpan="11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4月26日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1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云南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A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29.5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24000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5400-5600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是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4月分厂检修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B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17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7000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-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否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未满产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48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C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10.5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8500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5400-5600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否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小检修轮修延长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D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5500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5400-5600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否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未满产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48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E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8500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5400-5600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是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正常生产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F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4000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-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否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未满产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48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G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5400-5600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否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未满产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H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5000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5400-5600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是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2020/4/20停产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48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I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5400-5600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否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停产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J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-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是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停产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48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K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-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是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停产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101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63300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2000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3" name="TextBox 27"/>
          <p:cNvSpPr txBox="1"/>
          <p:nvPr/>
        </p:nvSpPr>
        <p:spPr>
          <a:xfrm>
            <a:off x="928688" y="212725"/>
            <a:ext cx="4852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收储的影响</a:t>
            </a:r>
            <a:endParaRPr lang="zh-CN" altLang="en-US" sz="1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Box 27"/>
          <p:cNvSpPr txBox="1"/>
          <p:nvPr/>
        </p:nvSpPr>
        <p:spPr>
          <a:xfrm>
            <a:off x="928688" y="871220"/>
            <a:ext cx="48529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月底云南锌冶炼企业调研情况</a:t>
            </a:r>
            <a:endParaRPr lang="zh-CN" altLang="en-US" sz="1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"/>
          <p:cNvSpPr txBox="1"/>
          <p:nvPr/>
        </p:nvSpPr>
        <p:spPr>
          <a:xfrm>
            <a:off x="10848975" y="6559550"/>
            <a:ext cx="1327150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数据来源：钢联数据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84250" y="1412875"/>
            <a:ext cx="10199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0" y="6510338"/>
            <a:ext cx="1911350" cy="12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540000" y="6510338"/>
            <a:ext cx="9652000" cy="15875"/>
          </a:xfrm>
          <a:prstGeom prst="line">
            <a:avLst/>
          </a:prstGeom>
          <a:ln w="50800">
            <a:solidFill>
              <a:srgbClr val="2D3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923733" y="6264910"/>
            <a:ext cx="476250" cy="47783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47" name="图片 5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863" y="123825"/>
            <a:ext cx="627062" cy="55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8" name="TextBox 10"/>
          <p:cNvSpPr txBox="1"/>
          <p:nvPr/>
        </p:nvSpPr>
        <p:spPr>
          <a:xfrm>
            <a:off x="1976120" y="6319203"/>
            <a:ext cx="423863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dirty="0">
                <a:latin typeface="Calibri" panose="020F0502020204030204" charset="0"/>
                <a:ea typeface="宋体" panose="02010600030101010101" pitchFamily="2" charset="-122"/>
              </a:rPr>
              <a:t>15</a:t>
            </a:r>
            <a:endParaRPr lang="en-US" altLang="zh-CN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15" y="290194"/>
            <a:ext cx="1871980" cy="58102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pSp>
        <p:nvGrpSpPr>
          <p:cNvPr id="10247" name="组合 47"/>
          <p:cNvGrpSpPr/>
          <p:nvPr/>
        </p:nvGrpSpPr>
        <p:grpSpPr>
          <a:xfrm>
            <a:off x="2400300" y="2789238"/>
            <a:ext cx="1192213" cy="671512"/>
            <a:chOff x="2215144" y="1952311"/>
            <a:chExt cx="1244730" cy="924318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043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 fontAlgn="base"/>
              <a:endParaRPr lang="zh-CN" altLang="en-US" sz="1865" strike="noStrike" noProof="1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1952311"/>
              <a:ext cx="1066799" cy="91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1218565" eaLnBrk="0" hangingPunct="0">
                <a:buClrTx/>
                <a:buSzTx/>
                <a:buFontTx/>
                <a:buNone/>
              </a:pPr>
              <a:r>
                <a:rPr kumimoji="0" lang="en-US" altLang="zh-CN" sz="3735" kern="1200" cap="none" spc="0" normalizeH="0" baseline="0" noProof="1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03</a:t>
              </a:r>
              <a:endParaRPr kumimoji="0" lang="zh-CN" altLang="en-US" sz="3735" kern="1200" cap="none" spc="0" normalizeH="0" baseline="0" noProof="1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52" name="矩形 63"/>
          <p:cNvSpPr/>
          <p:nvPr/>
        </p:nvSpPr>
        <p:spPr>
          <a:xfrm>
            <a:off x="3473450" y="2919413"/>
            <a:ext cx="5530850" cy="460375"/>
          </a:xfrm>
          <a:prstGeom prst="rect">
            <a:avLst/>
          </a:prstGeom>
          <a:noFill/>
          <a:ln w="1587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 defTabSz="1219200" eaLnBrk="0" hangingPunct="0"/>
            <a:r>
              <a:rPr lang="zh-CN" altLang="zh-CN" sz="2400" b="1" dirty="0">
                <a:solidFill>
                  <a:srgbClr val="043885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观点</a:t>
            </a:r>
            <a:endParaRPr lang="zh-CN" altLang="zh-CN" sz="2400" b="1" dirty="0">
              <a:solidFill>
                <a:srgbClr val="043885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5" name="平行四边形 64"/>
          <p:cNvSpPr/>
          <p:nvPr/>
        </p:nvSpPr>
        <p:spPr>
          <a:xfrm>
            <a:off x="3305175" y="2825750"/>
            <a:ext cx="6159500" cy="612775"/>
          </a:xfrm>
          <a:prstGeom prst="parallelogram">
            <a:avLst>
              <a:gd name="adj" fmla="val 48207"/>
            </a:avLst>
          </a:prstGeom>
          <a:noFill/>
          <a:ln w="15875">
            <a:solidFill>
              <a:srgbClr val="043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1218565" fontAlgn="base"/>
            <a:endParaRPr lang="zh-CN" altLang="en-US" sz="2135" b="1" strike="noStrike" noProof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842" name="组合 17"/>
          <p:cNvGrpSpPr/>
          <p:nvPr/>
        </p:nvGrpSpPr>
        <p:grpSpPr>
          <a:xfrm>
            <a:off x="7938" y="12700"/>
            <a:ext cx="11974512" cy="804863"/>
            <a:chOff x="8140" y="12700"/>
            <a:chExt cx="11974595" cy="804644"/>
          </a:xfrm>
        </p:grpSpPr>
        <p:pic>
          <p:nvPicPr>
            <p:cNvPr id="35856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140" y="12700"/>
              <a:ext cx="828675" cy="7905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57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439" y="581665"/>
              <a:ext cx="11794296" cy="2356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5843" name="TextBox 27"/>
          <p:cNvSpPr txBox="1"/>
          <p:nvPr/>
        </p:nvSpPr>
        <p:spPr>
          <a:xfrm>
            <a:off x="928688" y="212725"/>
            <a:ext cx="485298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charset="-122"/>
                <a:ea typeface="微软雅黑" panose="020B0503020204020204" charset="-122"/>
              </a:rPr>
              <a:t>总结及后市展望</a:t>
            </a:r>
            <a:endParaRPr lang="en-US" altLang="zh-CN" sz="1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4" name="文本框 1"/>
          <p:cNvSpPr txBox="1"/>
          <p:nvPr/>
        </p:nvSpPr>
        <p:spPr>
          <a:xfrm>
            <a:off x="10655300" y="6580188"/>
            <a:ext cx="1536700" cy="246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数据来源：我的有色网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0" y="6510338"/>
            <a:ext cx="1911350" cy="12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540000" y="6510338"/>
            <a:ext cx="9652000" cy="15875"/>
          </a:xfrm>
          <a:prstGeom prst="line">
            <a:avLst/>
          </a:prstGeom>
          <a:ln w="50800">
            <a:solidFill>
              <a:srgbClr val="2D3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979613" y="6264275"/>
            <a:ext cx="476250" cy="47783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9" name="TextBox 22"/>
          <p:cNvSpPr txBox="1"/>
          <p:nvPr/>
        </p:nvSpPr>
        <p:spPr>
          <a:xfrm>
            <a:off x="2455863" y="1083628"/>
            <a:ext cx="5503862" cy="1706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新基建对锌拉消费有一定刺激作用，但作用有限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lvl="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海外矿山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月较难完全复工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lvl="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加工费继续下降，原料库存低位，厂内锌锭库存较少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lvl="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挤仓因素、内外反套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lvl="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50" name="TextBox 24"/>
          <p:cNvSpPr txBox="1"/>
          <p:nvPr/>
        </p:nvSpPr>
        <p:spPr>
          <a:xfrm>
            <a:off x="2449513" y="2422208"/>
            <a:ext cx="6704012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月消费回暖后可能会回落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lvl="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再生锌随着价格的反弹会不断释放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51" name="TextBox 25"/>
          <p:cNvSpPr txBox="1"/>
          <p:nvPr/>
        </p:nvSpPr>
        <p:spPr>
          <a:xfrm>
            <a:off x="2231708" y="3879533"/>
            <a:ext cx="6607175" cy="106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月份精矿紧张程度虽有可能小幅缓解，进口窗口打开，进口锌锭流入量增加。除锌合金消费继续萎靡外，其他版块消费可能小幅回落。预计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月下半月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价格在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16500-17000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之间震荡。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52" name="TextBox 27"/>
          <p:cNvSpPr txBox="1"/>
          <p:nvPr/>
        </p:nvSpPr>
        <p:spPr>
          <a:xfrm>
            <a:off x="1277938" y="1083945"/>
            <a:ext cx="95408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价格支撑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53" name="TextBox 28"/>
          <p:cNvSpPr txBox="1"/>
          <p:nvPr/>
        </p:nvSpPr>
        <p:spPr>
          <a:xfrm>
            <a:off x="1277938" y="2580640"/>
            <a:ext cx="95408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利空因素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54" name="TextBox 29"/>
          <p:cNvSpPr txBox="1"/>
          <p:nvPr/>
        </p:nvSpPr>
        <p:spPr>
          <a:xfrm>
            <a:off x="1347788" y="3932238"/>
            <a:ext cx="7207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结  论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4690" y="90405"/>
            <a:ext cx="1556084" cy="48276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文本框 1"/>
          <p:cNvSpPr txBox="1"/>
          <p:nvPr/>
        </p:nvSpPr>
        <p:spPr>
          <a:xfrm>
            <a:off x="10848975" y="6559550"/>
            <a:ext cx="1327150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数据来源：钢联数据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84250" y="1412875"/>
            <a:ext cx="10199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48" name="矩形 63"/>
          <p:cNvSpPr/>
          <p:nvPr/>
        </p:nvSpPr>
        <p:spPr>
          <a:xfrm>
            <a:off x="3679825" y="2790825"/>
            <a:ext cx="5530850" cy="460375"/>
          </a:xfrm>
          <a:prstGeom prst="rect">
            <a:avLst/>
          </a:prstGeom>
          <a:noFill/>
          <a:ln w="1587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 defTabSz="1219200" eaLnBrk="0" hangingPunct="0"/>
            <a:r>
              <a:rPr lang="zh-CN" altLang="zh-CN" sz="2400" b="1" dirty="0">
                <a:solidFill>
                  <a:srgbClr val="043885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锌</a:t>
            </a:r>
            <a:r>
              <a:rPr lang="zh-CN" altLang="zh-CN" sz="2400" b="1" dirty="0">
                <a:solidFill>
                  <a:srgbClr val="043885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产业链白皮书</a:t>
            </a:r>
            <a:endParaRPr lang="zh-CN" altLang="zh-CN" sz="2400" b="1" dirty="0">
              <a:solidFill>
                <a:srgbClr val="043885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5" name="平行四边形 64"/>
          <p:cNvSpPr/>
          <p:nvPr/>
        </p:nvSpPr>
        <p:spPr>
          <a:xfrm>
            <a:off x="3371850" y="2746375"/>
            <a:ext cx="6159500" cy="612775"/>
          </a:xfrm>
          <a:prstGeom prst="parallelogram">
            <a:avLst>
              <a:gd name="adj" fmla="val 48207"/>
            </a:avLst>
          </a:prstGeom>
          <a:noFill/>
          <a:ln w="15875">
            <a:solidFill>
              <a:srgbClr val="043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1218565" fontAlgn="base"/>
            <a:endParaRPr lang="zh-CN" altLang="en-US" sz="2135" b="1" strike="noStrike" noProof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0" y="6510338"/>
            <a:ext cx="1911350" cy="12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540000" y="6510338"/>
            <a:ext cx="9652000" cy="15875"/>
          </a:xfrm>
          <a:prstGeom prst="line">
            <a:avLst/>
          </a:prstGeom>
          <a:ln w="50800">
            <a:solidFill>
              <a:srgbClr val="2D3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979613" y="6264275"/>
            <a:ext cx="476250" cy="47783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953" name="图片 5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863" y="123825"/>
            <a:ext cx="627062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15" y="290194"/>
            <a:ext cx="1871980" cy="58102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3" name="组合 17"/>
          <p:cNvGrpSpPr/>
          <p:nvPr/>
        </p:nvGrpSpPr>
        <p:grpSpPr>
          <a:xfrm>
            <a:off x="7938" y="12700"/>
            <a:ext cx="11974512" cy="804863"/>
            <a:chOff x="8140" y="12700"/>
            <a:chExt cx="11974595" cy="804644"/>
          </a:xfrm>
        </p:grpSpPr>
        <p:pic>
          <p:nvPicPr>
            <p:cNvPr id="84994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140" y="12700"/>
              <a:ext cx="828675" cy="7905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4995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439" y="581665"/>
              <a:ext cx="11794296" cy="2356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4996" name="TextBox 27"/>
          <p:cNvSpPr txBox="1"/>
          <p:nvPr/>
        </p:nvSpPr>
        <p:spPr>
          <a:xfrm>
            <a:off x="928688" y="212725"/>
            <a:ext cx="46831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Mymetal</a:t>
            </a:r>
            <a:r>
              <a:rPr lang="en-US" b="1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2020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锌</a:t>
            </a:r>
            <a:r>
              <a:rPr lang="zh-CN" b="1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产业链白皮书</a:t>
            </a:r>
            <a:endParaRPr lang="zh-CN" b="1" dirty="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84997" name="文本框 1"/>
          <p:cNvSpPr txBox="1"/>
          <p:nvPr/>
        </p:nvSpPr>
        <p:spPr>
          <a:xfrm>
            <a:off x="10848975" y="6559550"/>
            <a:ext cx="1327150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数据来源：钢联数据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0" y="6510338"/>
            <a:ext cx="1911350" cy="12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540000" y="6510338"/>
            <a:ext cx="9652000" cy="15875"/>
          </a:xfrm>
          <a:prstGeom prst="line">
            <a:avLst/>
          </a:prstGeom>
          <a:ln w="50800">
            <a:solidFill>
              <a:srgbClr val="2D3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979613" y="6264275"/>
            <a:ext cx="476250" cy="47783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001" name="TextBox 10"/>
          <p:cNvSpPr txBox="1"/>
          <p:nvPr/>
        </p:nvSpPr>
        <p:spPr>
          <a:xfrm>
            <a:off x="2019300" y="6319838"/>
            <a:ext cx="423863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endParaRPr lang="en-US" altLang="zh-CN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15" y="12700"/>
            <a:ext cx="1871980" cy="58102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100" name="文本框 99"/>
          <p:cNvSpPr txBox="1"/>
          <p:nvPr/>
        </p:nvSpPr>
        <p:spPr>
          <a:xfrm>
            <a:off x="561975" y="803275"/>
            <a:ext cx="5847080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上篇</a:t>
            </a:r>
            <a:endParaRPr lang="zh-CN" sz="1600" b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第一章2019年锌价回顾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1.2019年全年锌价走势分析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2.2019年一季度锌价走势分析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3.2019年二季度锌价走势分析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4.2019年三季度锌价走势分析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5.2019年四季度锌价走势分析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第二章锌精矿市场分析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1.全球锌精矿市场分析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 全球锌精矿市场分析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1.1. 2018-2019年全球锌精矿产出情况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1.2. 2019年全球锌矿干扰事件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1.3. 2019年全球锌矿减产情况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1.4. 2020年全球锌矿减产计划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1.5. 2019年全球锌矿新投扩建情况分析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1.5.1. 2019年新投产锌矿项目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1.6. 2020年全球锌矿新投扩建情况展望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1.7. 全球及主要国家（地区）锌精矿进出口情况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1.7.1. 2017-2019年全球及主要国家（地区）锌精矿出口情况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1.7.2. 2017-2019年全球及主要国家（地区）锌精矿进口情况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1.8. 2015-2020年全球锌精矿供需格局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endParaRPr lang="zh-CN" altLang="en-US" sz="1600"/>
          </a:p>
        </p:txBody>
      </p:sp>
      <p:sp>
        <p:nvSpPr>
          <p:cNvPr id="2" name="文本框 1"/>
          <p:cNvSpPr txBox="1"/>
          <p:nvPr/>
        </p:nvSpPr>
        <p:spPr>
          <a:xfrm>
            <a:off x="6408420" y="664845"/>
            <a:ext cx="543179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2. 中国锌精矿市场分析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2.1. 2018-2019年中国锌精矿产出情况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2.2. 2019年中国各省份锌精矿产量增量情况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2.3. 2010-2019年中国锌精矿自给率分析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2.4. 2017-2019年中国锌精矿进口情况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2.4.1. 2017-2019年中国进口锌精矿统计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2.4.2. 2017-2019年中国锌砂矿及精矿按国别海关进口统计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2.4.3. 2017-2019年中国锌砂矿及精矿按洲别海关进口统计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2.4.4. 2017-2019年中国锌砂矿及精矿按省市海关进口统计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2.4.5. 2017-2019年中国锌砂矿及精矿按关别海关进口统计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2.4.6. 2017-2019年中国锌砂矿及精矿按贸易类型海关进口统计</a:t>
            </a:r>
            <a:endParaRPr lang="zh-CN" altLang="en-US"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3" name="组合 17"/>
          <p:cNvGrpSpPr/>
          <p:nvPr/>
        </p:nvGrpSpPr>
        <p:grpSpPr>
          <a:xfrm>
            <a:off x="7938" y="12700"/>
            <a:ext cx="11974512" cy="804863"/>
            <a:chOff x="8140" y="12700"/>
            <a:chExt cx="11974595" cy="804644"/>
          </a:xfrm>
        </p:grpSpPr>
        <p:pic>
          <p:nvPicPr>
            <p:cNvPr id="84994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140" y="12700"/>
              <a:ext cx="828675" cy="7905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4995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439" y="581665"/>
              <a:ext cx="11794296" cy="2356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4996" name="TextBox 27"/>
          <p:cNvSpPr txBox="1"/>
          <p:nvPr/>
        </p:nvSpPr>
        <p:spPr>
          <a:xfrm>
            <a:off x="928688" y="212725"/>
            <a:ext cx="46831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Mymetal</a:t>
            </a:r>
            <a:r>
              <a:rPr lang="en-US" b="1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2020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锌</a:t>
            </a:r>
            <a:r>
              <a:rPr lang="zh-CN" b="1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产业链白皮书</a:t>
            </a:r>
            <a:endParaRPr lang="zh-CN" b="1" dirty="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84997" name="文本框 1"/>
          <p:cNvSpPr txBox="1"/>
          <p:nvPr/>
        </p:nvSpPr>
        <p:spPr>
          <a:xfrm>
            <a:off x="10848975" y="6559550"/>
            <a:ext cx="1327150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数据来源：钢联数据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0" y="6510338"/>
            <a:ext cx="1911350" cy="12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540000" y="6510338"/>
            <a:ext cx="9652000" cy="15875"/>
          </a:xfrm>
          <a:prstGeom prst="line">
            <a:avLst/>
          </a:prstGeom>
          <a:ln w="50800">
            <a:solidFill>
              <a:srgbClr val="2D3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979613" y="6264275"/>
            <a:ext cx="476250" cy="47783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001" name="TextBox 10"/>
          <p:cNvSpPr txBox="1"/>
          <p:nvPr/>
        </p:nvSpPr>
        <p:spPr>
          <a:xfrm>
            <a:off x="2019300" y="6319838"/>
            <a:ext cx="423863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endParaRPr lang="en-US" altLang="zh-CN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15" y="12700"/>
            <a:ext cx="1871980" cy="58102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100" name="文本框 99"/>
          <p:cNvSpPr txBox="1"/>
          <p:nvPr/>
        </p:nvSpPr>
        <p:spPr>
          <a:xfrm>
            <a:off x="572135" y="671830"/>
            <a:ext cx="5691505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第三章精炼锌市场分析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2019年中国精炼锌现货市场情况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1.1.2019年上海地区现货市场情况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1.2.2019年广东地区现货市场情况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1.3.2019年天津地区现货市场情况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2017-2019年中国精炼锌进出口情况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1.4.2017-2019年中国精炼锌进口统计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1.5.2017-2019年中国精炼锌出口统计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1.6.中国精炼锌进口结构分析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1.7.2019年中国精炼锌进口盈亏分析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2017-2019年精炼锌库存情况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1.8.2017-2019年全球三大期货交易所锌库存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1.9.2017-2019年中国精炼锌现货库存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1.10.2017-2019年中国保税区锌库存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79210" y="671830"/>
            <a:ext cx="569150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2017-2019年中国精炼锌生产情况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1.11.中国锌冶炼产能分布情况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1.12.2017-2019年中国精炼锌产量统计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1.13.2017-2019年中国冶炼企业产能利用率统计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1.14.2018-2019年中国冶炼企业检修计划及产量影响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1.15.2020年中国冶炼企业检修计划及预计产量影响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1.16.2018-2019年中国冶炼企业新增产能计划及产量影响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1.17.2020年中国冶炼企业新增产能计划及产量预计影响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2019年中国精炼锌表观消费情况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1.18.2015-2021中国精炼锌供需格局预测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3" name="组合 17"/>
          <p:cNvGrpSpPr/>
          <p:nvPr/>
        </p:nvGrpSpPr>
        <p:grpSpPr>
          <a:xfrm>
            <a:off x="7938" y="12700"/>
            <a:ext cx="11974512" cy="804863"/>
            <a:chOff x="8140" y="12700"/>
            <a:chExt cx="11974595" cy="804644"/>
          </a:xfrm>
        </p:grpSpPr>
        <p:pic>
          <p:nvPicPr>
            <p:cNvPr id="84994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140" y="12700"/>
              <a:ext cx="828675" cy="7905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4995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439" y="581665"/>
              <a:ext cx="11794296" cy="2356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4996" name="TextBox 27"/>
          <p:cNvSpPr txBox="1"/>
          <p:nvPr/>
        </p:nvSpPr>
        <p:spPr>
          <a:xfrm>
            <a:off x="928688" y="212725"/>
            <a:ext cx="46831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Mymetal</a:t>
            </a:r>
            <a:r>
              <a:rPr lang="en-US" b="1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2020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锌</a:t>
            </a:r>
            <a:r>
              <a:rPr lang="zh-CN" b="1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产业链白皮书</a:t>
            </a:r>
            <a:endParaRPr lang="zh-CN" b="1" dirty="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84997" name="文本框 1"/>
          <p:cNvSpPr txBox="1"/>
          <p:nvPr/>
        </p:nvSpPr>
        <p:spPr>
          <a:xfrm>
            <a:off x="10848975" y="6559550"/>
            <a:ext cx="1327150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数据来源：钢联数据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0" y="6510338"/>
            <a:ext cx="1911350" cy="12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540000" y="6510338"/>
            <a:ext cx="9652000" cy="15875"/>
          </a:xfrm>
          <a:prstGeom prst="line">
            <a:avLst/>
          </a:prstGeom>
          <a:ln w="50800">
            <a:solidFill>
              <a:srgbClr val="2D3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979613" y="6264275"/>
            <a:ext cx="476250" cy="47783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5001" name="TextBox 10"/>
          <p:cNvSpPr txBox="1"/>
          <p:nvPr/>
        </p:nvSpPr>
        <p:spPr>
          <a:xfrm>
            <a:off x="2019300" y="6319838"/>
            <a:ext cx="423863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endParaRPr lang="en-US" altLang="zh-CN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15" y="12700"/>
            <a:ext cx="1871980" cy="58102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100" name="文本框 99"/>
          <p:cNvSpPr txBox="1"/>
          <p:nvPr/>
        </p:nvSpPr>
        <p:spPr>
          <a:xfrm>
            <a:off x="1019810" y="803275"/>
            <a:ext cx="5131435" cy="4276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第四章锌终端市场分析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1.2019年中国镀锌市场消费情况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1.12019年镀锌市场情况回顾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1.22019年镀锌市场总结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1.32019镀锌终端消费分析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1.42020年中国镀锌市场展望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2.2019年镀锌结构件市场分析情况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2.12019镀锌结构件消费市场分析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2.22020年镀锌结构件市场预测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3.2019年中国氧化锌市场消费情况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3.12019年氧化锌消费市场分析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3.22020年中国氧化锌市场预测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4.2019年中国锌合金市场消费情况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4.12019年锌合金消费市场分析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4.22020年中国锌合金市场预测</a:t>
            </a:r>
            <a:endParaRPr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  <a:p>
            <a:pPr algn="l"/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第五章2020年锌市展望</a:t>
            </a:r>
            <a:endParaRPr lang="zh-CN" altLang="en-US"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r>
              <a:rPr lang="zh-CN" altLang="en-US" sz="1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附：锌品种国内外十大事件点评</a:t>
            </a:r>
            <a:endParaRPr lang="zh-CN" altLang="en-US" sz="1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27075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79295" y="643382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 17"/>
          <p:cNvSpPr/>
          <p:nvPr/>
        </p:nvSpPr>
        <p:spPr>
          <a:xfrm>
            <a:off x="-17780" y="643699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10834370" y="6559550"/>
            <a:ext cx="13417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4560" y="307975"/>
            <a:ext cx="315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一、矿山</a:t>
            </a:r>
            <a:r>
              <a:rPr lang="en-US" altLang="zh-CN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3</a:t>
            </a:r>
            <a:r>
              <a:rPr lang="zh-CN" altLang="en-US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月计划</a:t>
            </a:r>
            <a:r>
              <a:rPr lang="zh-CN" altLang="en-US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产量</a:t>
            </a:r>
            <a:endParaRPr lang="zh-CN" altLang="en-US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5150" y="3651885"/>
            <a:ext cx="11065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791335" y="4660900"/>
            <a:ext cx="8399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据我的有色网统计，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4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月国内锌精矿产量为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17.8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万吨，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3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月国内矿山锌精矿产量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18.4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万吨，环比下跌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0.6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万吨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。（统计涉及锌精矿年产能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237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万吨）</a:t>
            </a:r>
            <a:endParaRPr lang="zh-CN" altLang="en-US" b="1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1791335" y="911225"/>
          <a:ext cx="8399145" cy="3651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文本框 1"/>
          <p:cNvSpPr txBox="1"/>
          <p:nvPr/>
        </p:nvSpPr>
        <p:spPr>
          <a:xfrm>
            <a:off x="10848975" y="6559550"/>
            <a:ext cx="1327150" cy="254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数据来源：钢联数据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 Placeholder 4"/>
          <p:cNvSpPr txBox="1"/>
          <p:nvPr/>
        </p:nvSpPr>
        <p:spPr>
          <a:xfrm>
            <a:off x="815975" y="573088"/>
            <a:ext cx="3008313" cy="6619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21856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4265" b="1" i="0" u="none" strike="noStrike" kern="1200" cap="none" spc="0" normalizeH="0" baseline="0" noProof="1">
                <a:solidFill>
                  <a:srgbClr val="005DA2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目录</a:t>
            </a:r>
            <a:r>
              <a:rPr kumimoji="0" lang="en-US" altLang="zh-CN" sz="4265" b="1" i="0" u="none" strike="noStrike" kern="1200" cap="none" spc="0" normalizeH="0" baseline="0" noProof="1">
                <a:solidFill>
                  <a:srgbClr val="005DA2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/</a:t>
            </a:r>
            <a:r>
              <a:rPr kumimoji="0" lang="en-US" altLang="zh-CN" sz="2400" b="1" i="0" u="none" strike="noStrike" kern="1200" cap="none" spc="0" normalizeH="0" baseline="0" noProof="1">
                <a:solidFill>
                  <a:srgbClr val="005DA2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Contents</a:t>
            </a:r>
            <a:endParaRPr kumimoji="0" lang="en-GB" sz="2400" b="1" i="0" u="none" strike="noStrike" kern="1200" cap="none" spc="0" normalizeH="0" baseline="0" noProof="1">
              <a:solidFill>
                <a:srgbClr val="005DA2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84250" y="1412875"/>
            <a:ext cx="10199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0" y="6510338"/>
            <a:ext cx="1911350" cy="12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540000" y="6510338"/>
            <a:ext cx="9652000" cy="15875"/>
          </a:xfrm>
          <a:prstGeom prst="line">
            <a:avLst/>
          </a:prstGeom>
          <a:ln w="50800">
            <a:solidFill>
              <a:srgbClr val="2D3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979613" y="6264275"/>
            <a:ext cx="476250" cy="47783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953" name="图片 5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863" y="123825"/>
            <a:ext cx="627062" cy="55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54" name="TextBox 10"/>
          <p:cNvSpPr txBox="1"/>
          <p:nvPr/>
        </p:nvSpPr>
        <p:spPr>
          <a:xfrm>
            <a:off x="2006600" y="6318250"/>
            <a:ext cx="423863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endParaRPr lang="en-US" altLang="zh-CN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15" y="290194"/>
            <a:ext cx="1871980" cy="58102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10" name="矩形 63"/>
          <p:cNvSpPr/>
          <p:nvPr/>
        </p:nvSpPr>
        <p:spPr>
          <a:xfrm>
            <a:off x="3425825" y="2963228"/>
            <a:ext cx="5530850" cy="460375"/>
          </a:xfrm>
          <a:prstGeom prst="rect">
            <a:avLst/>
          </a:prstGeom>
          <a:noFill/>
          <a:ln w="15875">
            <a:noFill/>
          </a:ln>
        </p:spPr>
        <p:txBody>
          <a:bodyPr wrap="square" lIns="91440" tIns="45720" rIns="91440" bIns="45720" anchor="t">
            <a:spAutoFit/>
          </a:bodyPr>
          <a:p>
            <a:pPr algn="ctr" defTabSz="1219200" eaLnBrk="0" hangingPunct="0"/>
            <a:r>
              <a:rPr lang="zh-CN" altLang="en-US" sz="2400" b="1" dirty="0">
                <a:solidFill>
                  <a:srgbClr val="043885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锌</a:t>
            </a:r>
            <a:r>
              <a:rPr lang="zh-CN" altLang="en-US" sz="2400" b="1" dirty="0">
                <a:solidFill>
                  <a:srgbClr val="043885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产业链数据包</a:t>
            </a:r>
            <a:endParaRPr lang="zh-CN" altLang="en-US" sz="2400" b="1" dirty="0">
              <a:solidFill>
                <a:srgbClr val="043885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3257550" y="2869565"/>
            <a:ext cx="6159500" cy="612775"/>
          </a:xfrm>
          <a:prstGeom prst="parallelogram">
            <a:avLst>
              <a:gd name="adj" fmla="val 48207"/>
            </a:avLst>
          </a:prstGeom>
          <a:noFill/>
          <a:ln w="15875">
            <a:solidFill>
              <a:srgbClr val="043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p>
            <a:pPr defTabSz="1218565" fontAlgn="base"/>
            <a:endParaRPr lang="zh-CN" altLang="en-US" sz="2135" b="1" strike="noStrike" noProof="1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3970" name="组合 17"/>
          <p:cNvGrpSpPr/>
          <p:nvPr/>
        </p:nvGrpSpPr>
        <p:grpSpPr>
          <a:xfrm>
            <a:off x="7938" y="12700"/>
            <a:ext cx="11974512" cy="804863"/>
            <a:chOff x="8140" y="12700"/>
            <a:chExt cx="11974595" cy="804644"/>
          </a:xfrm>
        </p:grpSpPr>
        <p:pic>
          <p:nvPicPr>
            <p:cNvPr id="84063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140" y="12700"/>
              <a:ext cx="828675" cy="7905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4064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439" y="581665"/>
              <a:ext cx="11794296" cy="2356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3971" name="TextBox 27"/>
          <p:cNvSpPr txBox="1"/>
          <p:nvPr/>
        </p:nvSpPr>
        <p:spPr>
          <a:xfrm>
            <a:off x="928688" y="212725"/>
            <a:ext cx="46831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Mymetal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锌</a:t>
            </a:r>
            <a:r>
              <a:rPr lang="zh-CN" altLang="zh-CN" b="1" dirty="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产业线下数据目录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83972" name="文本框 1"/>
          <p:cNvSpPr txBox="1"/>
          <p:nvPr/>
        </p:nvSpPr>
        <p:spPr>
          <a:xfrm>
            <a:off x="10848975" y="6559550"/>
            <a:ext cx="1327150" cy="25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数据来源：钢联数据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0" y="6510338"/>
            <a:ext cx="1911350" cy="127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540000" y="6510338"/>
            <a:ext cx="9652000" cy="15875"/>
          </a:xfrm>
          <a:prstGeom prst="line">
            <a:avLst/>
          </a:prstGeom>
          <a:ln w="50800">
            <a:solidFill>
              <a:srgbClr val="2D3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979613" y="6264275"/>
            <a:ext cx="476250" cy="47783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13315" y="12700"/>
            <a:ext cx="1871980" cy="58102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60" y="678180"/>
            <a:ext cx="6534150" cy="58000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040" y="2301875"/>
            <a:ext cx="2908935" cy="25533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18820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51990" y="643255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1607185" y="6296025"/>
            <a:ext cx="302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 17"/>
          <p:cNvSpPr/>
          <p:nvPr/>
        </p:nvSpPr>
        <p:spPr>
          <a:xfrm>
            <a:off x="-17780" y="643699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10795635" y="6559550"/>
            <a:ext cx="13804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89660" y="307975"/>
            <a:ext cx="315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tx1"/>
                </a:solidFill>
                <a:sym typeface="微软雅黑" panose="020B0503020204020204" charset="-122"/>
              </a:rPr>
              <a:t>二、原料端影响量</a:t>
            </a:r>
            <a:endParaRPr lang="zh-CN" altLang="en-US" b="1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8355" y="4780915"/>
            <a:ext cx="10897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1200"/>
          </a:p>
          <a:p>
            <a:endParaRPr lang="zh-CN" altLang="en-US" sz="1200"/>
          </a:p>
        </p:txBody>
      </p:sp>
      <p:graphicFrame>
        <p:nvGraphicFramePr>
          <p:cNvPr id="11" name="表格 10"/>
          <p:cNvGraphicFramePr/>
          <p:nvPr>
            <p:custDataLst>
              <p:tags r:id="rId4"/>
            </p:custDataLst>
          </p:nvPr>
        </p:nvGraphicFramePr>
        <p:xfrm>
          <a:off x="441960" y="833120"/>
          <a:ext cx="715645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5"/>
                <a:gridCol w="1101725"/>
                <a:gridCol w="2213610"/>
                <a:gridCol w="3012440"/>
              </a:tblGrid>
              <a:tr h="1987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地区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企业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最新调研（2020/2/10）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最新调研（2020/</a:t>
                      </a:r>
                      <a:r>
                        <a:rPr lang="en-US" altLang="zh-CN" sz="14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4</a:t>
                      </a:r>
                      <a:r>
                        <a:rPr lang="zh-CN" sz="14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/1）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1981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东北地区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辽宁A矿业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暂未开工，等待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政府通知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暂未开工，预计三月中旬以后开工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755">
                <a:tc rowSpan="13"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华北地区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内蒙古A矿业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春节期间部分检修，影响甚微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春节期间部分检修，影响甚微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7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内蒙古B矿业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正常生产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正常生产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内蒙古C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铅锌矿小部分开工，产量不大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铅锌矿小部分开工，产量不大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7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内蒙古D矿业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3月中旬开工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3月中旬开工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内蒙古E矿业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春节期间正常生产，由于品味问题部分减产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春节期间正常生产，由于品味问题部分减产，影响不大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7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内蒙古F矿业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暂未开工，等待政府通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暂未开工，预计三月初开工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内蒙古G矿业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1月18号停产，开工时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间待定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1月18号停产，开工时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间待定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7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内蒙古H矿业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开工时间待定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开工时间待定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7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内蒙古I矿业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甶于外地员工未能返工开工时间待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甶于外地员工未能返工开工时间待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内蒙古J矿业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暂未开工，等待通知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暂未开工，等待通知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7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内蒙古K矿业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暂未开工，等待通知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暂未开工，等待通知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内蒙古L矿业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正常生产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正常生产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7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内蒙古M矿业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处于建设中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处于建设中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rowSpan="6"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西北地区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甘肃A矿山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春节期间检修影响半个月，逐步复产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春节期间检修了设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备，影响半个月的产量，逐步复产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7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甘肃B矿业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暂未开工，等待通知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暂未开工，等待通知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7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宁夏C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暂未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开工，等待政府通知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暂未开工，等待政府通知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甘肃D矿业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预计2月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20号以后开工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预计2月20号后开工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7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陕西F矿业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暂未开工等待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政府通知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暂未开工等待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政府通知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陕西商洛市G矿业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暂未开工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等待政府通知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暂未开工，等待政府通知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7791335" y="2403455"/>
            <a:ext cx="414712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4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月预估产量增加</a:t>
            </a:r>
            <a:r>
              <a:rPr lang="en-US" altLang="zh-CN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1.5</a:t>
            </a:r>
            <a:r>
              <a:rPr lang="zh-CN" altLang="en-US" b="1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万吨，但实际情况不仅没有增加，还在减少，这也是锌价在供给端仍支持上涨的原因之一。</a:t>
            </a:r>
            <a:endParaRPr lang="zh-CN" altLang="en-US" b="1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18820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51990" y="643255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1607185" y="6296025"/>
            <a:ext cx="302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 17"/>
          <p:cNvSpPr/>
          <p:nvPr/>
        </p:nvSpPr>
        <p:spPr>
          <a:xfrm>
            <a:off x="-17780" y="643699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10754360" y="6559550"/>
            <a:ext cx="142176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4560" y="307975"/>
            <a:ext cx="315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ym typeface="微软雅黑" panose="020B0503020204020204" charset="-122"/>
              </a:rPr>
              <a:t>矿山</a:t>
            </a:r>
            <a:endParaRPr lang="zh-CN">
              <a:solidFill>
                <a:srgbClr val="4276AA"/>
              </a:solidFill>
              <a:sym typeface="微软雅黑" panose="020B050302020402020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1463675" y="798830"/>
          <a:ext cx="8960485" cy="5076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715"/>
                <a:gridCol w="1308735"/>
                <a:gridCol w="3681095"/>
                <a:gridCol w="2694940"/>
              </a:tblGrid>
              <a:tr h="2628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地区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企业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最新调研（2020/2/10）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最新调研（2020/</a:t>
                      </a:r>
                      <a:r>
                        <a:rPr lang="en-US" alt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4</a:t>
                      </a: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/1）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2E6"/>
                    </a:solidFill>
                  </a:tcPr>
                </a:tc>
              </a:tr>
              <a:tr h="3009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华北地区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内蒙古A矿业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春节期间部分检修，影响甚微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春节期间部分检修，影响甚微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355"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西部地区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河南A矿业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正常生产受交通受阻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 </a:t>
                      </a: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影响，产品输出难度大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正常生产受交通受阻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 </a:t>
                      </a: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影响，产品输出难度大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2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江西B矿业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暂未开工一方面受疫情影响另一方面受极寒气候影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 </a:t>
                      </a: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响，预计三月份以后开工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预计三月份以后开工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华中地区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浙江A矿业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暂未开工等待通知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暂未开工等待通知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2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江苏B铅锌矿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暂未开工，预计2月20号以后开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 </a:t>
                      </a: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工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暂未开工，预计2月20号以后开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 </a:t>
                      </a: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工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8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湖南A矿业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现已部分开工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现已部分开工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华东地区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浙江A矿业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开工暂时待定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开工暂时待定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2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江苏B铅锌矿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暂未开工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暂未开工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290">
                <a:tc rowSpan="6"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西南地区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四川A铅锌矿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春节期间停产，受疫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 </a:t>
                      </a: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情影响生产员工暂未返回计划2月月底开工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计划3月月初开工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3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四川B矿业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春节期间一直处于生产状态，销售暂时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 </a:t>
                      </a: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未定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春节期间一直处于生产状态，销售暂时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 </a:t>
                      </a: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未定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8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云南C矿业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计划2月17号开工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暂未开工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8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云南D矿业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由于交通受阻影响有所减产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由于交通受阻影响有所减产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6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四川甘洛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 </a:t>
                      </a: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县株冶矿业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处于停工状态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处于停工状态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云南汤力矿业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暂未开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 </a:t>
                      </a: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工等待通知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暂未开工，等待通知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3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华南地区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广东A铅锌矿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正常生产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正常生产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89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广西B矿业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暂未开工等待政府通知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rgbClr val="000000"/>
                          </a:solidFill>
                          <a:ea typeface="等线" panose="02010600030101010101" charset="-122"/>
                        </a:rPr>
                        <a:t>暂未开工等待政府通知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27075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79295" y="643382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 17"/>
          <p:cNvSpPr/>
          <p:nvPr/>
        </p:nvSpPr>
        <p:spPr>
          <a:xfrm>
            <a:off x="-17780" y="643699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9964396" y="6559550"/>
            <a:ext cx="221172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数据来源：我的有色网钢联数据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4560" y="307975"/>
            <a:ext cx="315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海外矿山情况</a:t>
            </a:r>
            <a:endParaRPr lang="zh-CN" altLang="en-US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3245" y="3641725"/>
            <a:ext cx="11065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endParaRPr lang="zh-CN" altLang="en-US" dirty="0"/>
          </a:p>
        </p:txBody>
      </p:sp>
      <p:graphicFrame>
        <p:nvGraphicFramePr>
          <p:cNvPr id="6" name="表格 5"/>
          <p:cNvGraphicFramePr/>
          <p:nvPr>
            <p:custDataLst>
              <p:tags r:id="rId4"/>
            </p:custDataLst>
          </p:nvPr>
        </p:nvGraphicFramePr>
        <p:xfrm>
          <a:off x="563245" y="725805"/>
          <a:ext cx="10863580" cy="556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555"/>
                <a:gridCol w="885190"/>
                <a:gridCol w="1682750"/>
                <a:gridCol w="1868170"/>
                <a:gridCol w="1352550"/>
                <a:gridCol w="2837180"/>
                <a:gridCol w="1353185"/>
              </a:tblGrid>
              <a:tr h="24130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海外矿山/冶炼厂情况一览（截止5月8日）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94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地区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国家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矿山/冶炼厂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企业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2019年产量（万吨）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当前状态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预计影响产量（万吨）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欧洲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意大利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Gorno锌项目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Alta Zinc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3月13日宣布，受疫情影响暂停该项目的钻探工作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—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葡萄牙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Neves-Corvo矿山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Lundin矿业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锌精矿：7.3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铅精矿：0.5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3月15日宣布为了降低疫情传播风险，暂停该项目的扩建和试运行活动，重启则另行通知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锌精矿：1.22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铅精矿：0.08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5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意大利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San Gavino铅冶炼厂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嘉能可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精铅：4.2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3月23日宣布停止生产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精铅：0.7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9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欧洲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铅冶炼厂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威瑟公司-金属制品股份有限公司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精铅：10.5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3月26日宣布暂停生产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精铅：1.8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爱尔兰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Tara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Boliden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锌精矿：12.2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铅精矿：1.6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3月28日宣布由于疫情限制措施关闭其矿山,4月2日恢复生产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锌精矿：0.2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铅精矿：0.03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北美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加拿大魁北克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Matagami矿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嘉能可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锌精矿：4.38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3月26日宣布进行为期三周的保养和维护，目前已经重启，直接影响不到一个月的产出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锌精矿：0.4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5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加拿大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Caribou矿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Trevali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锌精矿：3.4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铅精矿：1.2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3月26日宣布暂停该矿的经营活动，主要是锌价大跌，TC高企，叠加疫情的冲击，使得该矿目前并不盈利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锌精矿：0.6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铅精矿：0.2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墨西哥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Pe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ñ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asquito铅锌矿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纽蒙特(Newmont)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锌精矿：8.48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4月2日宣布Peñasquito铅锌矿正在逐步减少产量，由于采矿业并未被列为一项必要的业务，该公司正与政府接洽以了解此项法令对运营产生的影响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锌精矿：1.1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墨西哥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Oaxaca Mining Unit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黄金资源公司（Gold Resource Corporation）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锌精矿：2.4铅精矿：0.9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4月1日，该公司已暂时关闭了在墨西哥的瓦哈卡矿业单位（Oaxaca Mining Unit）业务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锌精矿：0.3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铅精矿：0.08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墨西哥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La Colorada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泛美银业(Pan American Silver)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锌精矿：2.1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铅精矿：1.1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4月1日宣布暂停矿山运营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锌精矿：0.3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铅精矿：0.14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1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墨西哥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Veta Grande矿山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Santacruz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锌精矿：1；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铅精矿：0.5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3月17日宣布，由于环境问题和设备升级的需要，该矿山将关闭六个月，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并非疫情影响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锌精矿：0.6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铅精矿：0.3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墨西哥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Campo Morado矿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Telson矿业公司（Telson Mining Corporation ）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锌精矿：1.5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铅精矿：0.33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4月6日宣布暂停Campo Morado矿的运营，在停产期间进行检修和维护，并计划裁员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锌精矿：0.2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铅精矿：0.03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27075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79295" y="643382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 17"/>
          <p:cNvSpPr/>
          <p:nvPr/>
        </p:nvSpPr>
        <p:spPr>
          <a:xfrm>
            <a:off x="-17780" y="643699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9964396" y="6559550"/>
            <a:ext cx="221172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数据来源：我的有色网钢联数据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4560" y="307975"/>
            <a:ext cx="315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海外矿山情况</a:t>
            </a:r>
            <a:endParaRPr lang="zh-CN" altLang="en-US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3245" y="3641725"/>
            <a:ext cx="11065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endParaRPr lang="zh-CN" altLang="en-US" dirty="0"/>
          </a:p>
        </p:txBody>
      </p:sp>
      <p:graphicFrame>
        <p:nvGraphicFramePr>
          <p:cNvPr id="6" name="表格 5"/>
          <p:cNvGraphicFramePr/>
          <p:nvPr>
            <p:custDataLst>
              <p:tags r:id="rId4"/>
            </p:custDataLst>
          </p:nvPr>
        </p:nvGraphicFramePr>
        <p:xfrm>
          <a:off x="563245" y="725805"/>
          <a:ext cx="10863580" cy="556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555"/>
                <a:gridCol w="885190"/>
                <a:gridCol w="1682750"/>
                <a:gridCol w="1868170"/>
                <a:gridCol w="1352550"/>
                <a:gridCol w="2837180"/>
                <a:gridCol w="1353185"/>
              </a:tblGrid>
              <a:tr h="24130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海外矿山/冶炼厂情况一览（截止5月8日）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94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地区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国家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矿山/冶炼厂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企业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2019年产量（万吨）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当前状态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预计影响产量（万吨）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欧洲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意大利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Gorno锌项目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Alta Zinc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3月13日宣布，受疫情影响暂停该项目的钻探工作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—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葡萄牙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Neves-Corvo矿山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Lundin矿业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锌精矿：7.3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铅精矿：0.5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3月15日宣布为了降低疫情传播风险，暂停该项目的扩建和试运行活动，重启则另行通知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锌精矿：1.22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铅精矿：0.08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5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意大利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San Gavino铅冶炼厂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嘉可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精铅：4.2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3月23日宣布停止生产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精铅：0.7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9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欧洲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铅冶炼厂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威瑟公司-金属制品股份有限公司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精铅：10.5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3月26日宣布暂停生产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精铅：1.8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爱尔兰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Tara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Boliden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锌精矿：12.2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铅精矿：1.6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3月28日宣布由于疫情限制措施关闭其矿山,4月2日恢复生产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锌精矿：0.2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铅精矿：0.03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北美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加拿大魁北克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Matagami矿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嘉能可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锌精矿：4.38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3月26日宣布进行为期三周的保养和维护，目前已经重启，直接影响不到一个月的产出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锌精矿：0.4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59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加拿大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Caribou矿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Trevali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锌精矿：3.4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铅精矿：1.2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3月26日宣布暂停该矿的经营活动，主要是锌价大跌，TC高企，叠加疫情的冲击，使得该矿目前并不盈利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锌精矿：0.6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铅精矿：0.2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墨西哥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Pe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Arial" panose="020B0604020202020204" charset="-122"/>
                        </a:rPr>
                        <a:t>ñ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asquito铅锌矿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纽蒙特(Newmont)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锌精矿：8.48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4月2日宣布Peñasquito铅锌矿正在逐步减少产量，由于采矿业并未被列为一项必要的业务，该公司正与政府接洽以了解此项法令对运营产生的影响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锌精矿：1.1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墨西哥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Oaxaca Mining Unit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黄金资源公司（Gold Resource Corporation）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锌精矿：2.4铅精矿：0.9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4月1日，该公司已暂时关闭了在墨西哥的瓦哈卡矿业单位（Oaxaca Mining Unit）业务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锌精矿：0.3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铅精矿：0.08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墨西哥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La Colorada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泛美银业(Pan American Silver)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锌精矿：2.1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铅精矿：1.1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4月1日宣布暂停矿山运营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锌精矿：0.3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铅精矿：0.14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12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墨西哥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Veta Grande矿山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Santacruz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锌精矿：1；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铅精矿：0.5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3月17日宣布，由于环境问题和设备升级的需要，该矿山将关闭六个月，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并非疫情影响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锌精矿：0.6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铅精矿：0.3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墨西哥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Campo Morado矿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Telson矿业公司（Telson Mining Corporation ）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锌精矿：1.5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铅精矿：0.33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4月6日宣布暂停Campo Morado矿的运营，在停产期间进行检修和维护，并计划裁员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锌精矿：0.2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铅精矿：0.03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 17"/>
          <p:cNvSpPr/>
          <p:nvPr/>
        </p:nvSpPr>
        <p:spPr>
          <a:xfrm>
            <a:off x="304800" y="727075"/>
            <a:ext cx="11633835" cy="720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" y="123190"/>
            <a:ext cx="627380" cy="553085"/>
          </a:xfrm>
          <a:prstGeom prst="rect">
            <a:avLst/>
          </a:prstGeom>
        </p:spPr>
      </p:pic>
      <p:pic>
        <p:nvPicPr>
          <p:cNvPr id="22" name="图片 21" descr="C:\Users\DELL\Desktop\quan.pngqua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7975" y="6281420"/>
            <a:ext cx="360000" cy="360000"/>
          </a:xfrm>
          <a:prstGeom prst="rect">
            <a:avLst/>
          </a:prstGeom>
        </p:spPr>
      </p:pic>
      <p:sp>
        <p:nvSpPr>
          <p:cNvPr id="23" name=" 17"/>
          <p:cNvSpPr/>
          <p:nvPr/>
        </p:nvSpPr>
        <p:spPr>
          <a:xfrm>
            <a:off x="1979295" y="6433820"/>
            <a:ext cx="10224000" cy="57600"/>
          </a:xfrm>
          <a:prstGeom prst="rect">
            <a:avLst/>
          </a:prstGeom>
          <a:solidFill>
            <a:srgbClr val="013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 17"/>
          <p:cNvSpPr/>
          <p:nvPr/>
        </p:nvSpPr>
        <p:spPr>
          <a:xfrm>
            <a:off x="0" y="6435725"/>
            <a:ext cx="1548000" cy="57600"/>
          </a:xfrm>
          <a:prstGeom prst="rect">
            <a:avLst/>
          </a:prstGeom>
          <a:solidFill>
            <a:srgbClr val="D6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9964396" y="6559550"/>
            <a:ext cx="221172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数据来源：我的有色网钢联数据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94" y="38541"/>
            <a:ext cx="649641" cy="68682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4560" y="307975"/>
            <a:ext cx="315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海外矿山情况</a:t>
            </a:r>
            <a:endParaRPr lang="zh-CN" altLang="en-US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3245" y="3641725"/>
            <a:ext cx="11065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endParaRPr lang="zh-CN" altLang="en-US" dirty="0"/>
          </a:p>
        </p:txBody>
      </p:sp>
      <p:graphicFrame>
        <p:nvGraphicFramePr>
          <p:cNvPr id="5" name="表格 4"/>
          <p:cNvGraphicFramePr/>
          <p:nvPr>
            <p:custDataLst>
              <p:tags r:id="rId4"/>
            </p:custDataLst>
          </p:nvPr>
        </p:nvGraphicFramePr>
        <p:xfrm>
          <a:off x="696595" y="676275"/>
          <a:ext cx="10932160" cy="576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270"/>
                <a:gridCol w="890905"/>
                <a:gridCol w="1693545"/>
                <a:gridCol w="1878965"/>
                <a:gridCol w="1361440"/>
                <a:gridCol w="2856865"/>
                <a:gridCol w="1360170"/>
              </a:tblGrid>
              <a:tr h="24130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海外矿山/冶炼厂情况一览（截止5月8日）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63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地区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国家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矿山/冶炼厂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企业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2019年产量（万吨）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当前状态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预计影响产量（万吨）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南美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玻利维亚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San Cristobal铅锌银矿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Sumitomo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锌精矿：24.3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铅精矿：6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3月26日暂停在玻利维亚的San Cristobal铅锌银矿开采项目和马达加斯加的Ambatovy镍项目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锌精矿：4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铅精矿：1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玻利维亚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San Vicente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泛美银业(Pan American Silver)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锌精矿：0.6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铅精矿：0.04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3月23日宣布停止生产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锌精矿：0.1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铅精矿：0.007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秘鲁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Yauli，Chungar，Alpamarca，Cerro de Pasco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Volcan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锌精矿：23.9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铅精矿：4.9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3月17日为响应国家政策暂停矿山作业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锌精矿：4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铅精矿：0.8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秘鲁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Antamina矿山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必和必拓 (33.75%)，嘉能可(33.75%) ，泰克(22.5%)，三菱集团 (10%)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锌精矿30.3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4月14日宣布暂停运营至少两周，目前已经延期，重启时间取决于是否能确保员工健康。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锌精矿：2.5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秘鲁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Huaron和Morococha矿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泛美银业(Pan American Silver)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锌精矿：4.1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铅精矿：1.6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3月17日宣布，受疫情影响暂停秘鲁矿山的作业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锌精矿：0.7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铅精矿：0.2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秘鲁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Cerro Lindo, Atacocha 和El Porvenir矿山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Nexa资源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锌精矿：19.8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铅精矿：4.5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3月18日宣布，目前受秘鲁疫情的影响已暂停矿山的运营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锌精矿：3.3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铅精矿：0.8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秘鲁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Cajamarquilla冶炼厂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Nexa资源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精锌：34.1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3月18日宣布，产能降至50%左右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精锌：2.8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4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9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秘鲁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Yauricocha矿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Sierra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锌精矿：3.68铅精矿:1.57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3月17日，受疫情影响暂停矿山作业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锌精矿：0.6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铅精矿：0.26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060"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非洲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纳米比亚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Skorpion锌矿、精炼厂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韦丹塔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锌精矿：6.6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精锌：7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3月30日宣布将在4月底前暂停其位于纳米比亚的Skorpion锌矿和精炼厂的运营。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此次暂停并不是受疫情影响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，而是因为露天矿场出现了严重的矿井故障，恢复时间未知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锌精矿：7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精锌：7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纳米比亚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Namib铅锌矿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北河资源公司（North River Resources ）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锌精矿：1.35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铅精矿：0.4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4月10日宣布，因受大宗商品价格低迷和Covid-19的影响，决定暂停矿山生产，将该矿置于维护和保养中，复产时间尚不确定。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锌精矿：0.7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铅精矿：0.2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南非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BMM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韦丹塔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锌精矿：7.1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3月26日起暂停为期三周的采矿活动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锌精矿：0.6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南非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Gamsberg锌矿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韦丹塔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锌精矿：9.5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3月26日起暂停为期三周的采矿活动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锌精矿：0.9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5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亚洲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印度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Hindustan Zinc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韦丹塔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锌精矿：71.2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铅精矿：26.8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精锌：69.1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精铅：18.6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3月24日起暂停为期一周的生产活动，预计在4月1日恢复正常生产。目前已恢复生产，但限制措施会影响部分生产效率。</a:t>
                      </a:r>
                      <a:endParaRPr lang="zh-CN" altLang="en-US" sz="9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锌精矿：2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铅精矿：0.8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精锌：2.5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  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精铅：0.8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合计</a:t>
                      </a:r>
                      <a:endParaRPr lang="zh-CN" altLang="en-US" sz="9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锌精矿：-31.32铅精矿：-4.93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精锌：-12.3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  <a:latin typeface="仿宋" panose="02010609060101010101" pitchFamily="49" charset="-122"/>
                        </a:rPr>
                        <a:t>  </a:t>
                      </a: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精铅：-3.3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仿宋" panose="02010609060101010101" pitchFamily="49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cd3b2ca9-bade-4431-a868-7dae35bf3e4d}"/>
</p:tagLst>
</file>

<file path=ppt/tags/tag2.xml><?xml version="1.0" encoding="utf-8"?>
<p:tagLst xmlns:p="http://schemas.openxmlformats.org/presentationml/2006/main">
  <p:tag name="KSO_WM_UNIT_TABLE_BEAUTIFY" val="smartTable{3bbcae17-519c-49e9-8fce-806aa4c75c5a}"/>
</p:tagLst>
</file>

<file path=ppt/tags/tag3.xml><?xml version="1.0" encoding="utf-8"?>
<p:tagLst xmlns:p="http://schemas.openxmlformats.org/presentationml/2006/main">
  <p:tag name="KSO_WM_UNIT_TABLE_BEAUTIFY" val="smartTable{1ef5b3c4-7c17-47d2-a31a-a0ef3044c7e6}"/>
</p:tagLst>
</file>

<file path=ppt/tags/tag4.xml><?xml version="1.0" encoding="utf-8"?>
<p:tagLst xmlns:p="http://schemas.openxmlformats.org/presentationml/2006/main">
  <p:tag name="KSO_WM_UNIT_TABLE_BEAUTIFY" val="smartTable{1ef5b3c4-7c17-47d2-a31a-a0ef3044c7e6}"/>
</p:tagLst>
</file>

<file path=ppt/tags/tag5.xml><?xml version="1.0" encoding="utf-8"?>
<p:tagLst xmlns:p="http://schemas.openxmlformats.org/presentationml/2006/main">
  <p:tag name="KSO_WM_UNIT_TABLE_BEAUTIFY" val="smartTable{320f5272-0b0b-459d-b339-b02f2dee7b28}"/>
</p:tagLst>
</file>

<file path=ppt/tags/tag6.xml><?xml version="1.0" encoding="utf-8"?>
<p:tagLst xmlns:p="http://schemas.openxmlformats.org/presentationml/2006/main">
  <p:tag name="KSO_WM_UNIT_TABLE_BEAUTIFY" val="smartTable{06582337-e944-43a1-9c11-1519a09ffe9d}"/>
</p:tagLst>
</file>

<file path=ppt/tags/tag7.xml><?xml version="1.0" encoding="utf-8"?>
<p:tagLst xmlns:p="http://schemas.openxmlformats.org/presentationml/2006/main">
  <p:tag name="REFSHAPE" val="610528540"/>
  <p:tag name="KSO_WM_UNIT_PLACING_PICTURE_USER_VIEWPORT" val="{&quot;height&quot;:10515,&quot;width&quot;:14850}"/>
</p:tagLst>
</file>

<file path=ppt/tags/tag8.xml><?xml version="1.0" encoding="utf-8"?>
<p:tagLst xmlns:p="http://schemas.openxmlformats.org/presentationml/2006/main">
  <p:tag name="KSO_WM_UNIT_TABLE_BEAUTIFY" val="smartTable{e73e7f77-9896-48ec-b4b5-43d16ef52b53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12184</Words>
  <Application>WPS 演示</Application>
  <PresentationFormat>宽屏</PresentationFormat>
  <Paragraphs>2342</Paragraphs>
  <Slides>41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56" baseType="lpstr">
      <vt:lpstr>Arial</vt:lpstr>
      <vt:lpstr>宋体</vt:lpstr>
      <vt:lpstr>Wingdings</vt:lpstr>
      <vt:lpstr>微软雅黑</vt:lpstr>
      <vt:lpstr>楷体</vt:lpstr>
      <vt:lpstr>Impact</vt:lpstr>
      <vt:lpstr>Calibri</vt:lpstr>
      <vt:lpstr>Calibri</vt:lpstr>
      <vt:lpstr>等线</vt:lpstr>
      <vt:lpstr>仿宋</vt:lpstr>
      <vt:lpstr>Arial</vt:lpstr>
      <vt:lpstr>Arial Unicode MS</vt:lpstr>
      <vt:lpstr>Calibri Light</vt:lpstr>
      <vt:lpstr>Office 主题</vt:lpstr>
      <vt:lpstr>Office Theme</vt:lpstr>
      <vt:lpstr>锌供需矛盾解析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下游镀锌、锌合金消费分析</vt:lpstr>
      <vt:lpstr>下游消费分析</vt:lpstr>
      <vt:lpstr>下游消费分析</vt:lpstr>
      <vt:lpstr>下游消费分析</vt:lpstr>
      <vt:lpstr>下游消费分析</vt:lpstr>
      <vt:lpstr>下游锌合金消费分析</vt:lpstr>
      <vt:lpstr>下游锌合金消费分析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WPS_1528038200</cp:lastModifiedBy>
  <cp:revision>1424</cp:revision>
  <dcterms:created xsi:type="dcterms:W3CDTF">2016-12-06T08:40:00Z</dcterms:created>
  <dcterms:modified xsi:type="dcterms:W3CDTF">2020-05-22T06:28:35Z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  <property fmtid="{D5CDD505-2E9C-101B-9397-08002B2CF9AE}" pid="3" name="KSORubyTemplateID">
    <vt:lpwstr>13</vt:lpwstr>
  </property>
</Properties>
</file>