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9" r:id="rId2"/>
    <p:sldId id="454" r:id="rId3"/>
    <p:sldId id="507" r:id="rId4"/>
    <p:sldId id="455" r:id="rId5"/>
    <p:sldId id="481" r:id="rId6"/>
    <p:sldId id="482" r:id="rId7"/>
    <p:sldId id="486" r:id="rId8"/>
    <p:sldId id="485" r:id="rId9"/>
  </p:sldIdLst>
  <p:sldSz cx="6858000" cy="99028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>
          <p15:clr>
            <a:srgbClr val="A4A3A4"/>
          </p15:clr>
        </p15:guide>
        <p15:guide id="2" pos="2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456EA5"/>
    <a:srgbClr val="023B8B"/>
    <a:srgbClr val="F0F8FB"/>
    <a:srgbClr val="879FDB"/>
    <a:srgbClr val="0D4389"/>
    <a:srgbClr val="0A3987"/>
    <a:srgbClr val="D22919"/>
    <a:srgbClr val="D42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92" y="90"/>
      </p:cViewPr>
      <p:guideLst>
        <p:guide orient="horz" pos="3119"/>
        <p:guide pos="2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093E-A438-45A8-8906-316FCBE69A5B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0F78-FDA7-4DCD-9159-EFB7EC894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2669550" y="9195685"/>
            <a:ext cx="1518750" cy="457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-635" y="9565640"/>
            <a:ext cx="56172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© 2000-2021 Mysteel.com, All Rights Reserved. 上海钢联电子商务股份有限公司，地址：上海市宝山区园丰路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68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号，邮编：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200444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，电话：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021-26093333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334010" y="308610"/>
            <a:ext cx="14401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我的有色铝产业日度报告</a:t>
            </a:r>
          </a:p>
          <a:p>
            <a:pPr algn="l"/>
            <a:r>
              <a:rPr lang="zh-CN" altLang="en-US" sz="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Mymetal Aluminum </a:t>
            </a:r>
            <a:r>
              <a:rPr lang="en-US" altLang="zh-CN" sz="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Daily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 flipV="1">
            <a:off x="433705" y="636270"/>
            <a:ext cx="6043295" cy="9525"/>
          </a:xfrm>
          <a:prstGeom prst="line">
            <a:avLst/>
          </a:prstGeom>
          <a:ln w="254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有色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9385" y="261620"/>
            <a:ext cx="1123315" cy="34734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17" y="5396300"/>
            <a:ext cx="68586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>
                <a:latin typeface="+mj-ea"/>
                <a:ea typeface="+mj-ea"/>
              </a:rPr>
              <a:t>铝产业日度报告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64615" y="6520250"/>
            <a:ext cx="1633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07.06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4235" y="6520250"/>
            <a:ext cx="985520" cy="369332"/>
          </a:xfrm>
          <a:prstGeom prst="rect">
            <a:avLst/>
          </a:prstGeom>
          <a:noFill/>
          <a:ln w="28575">
            <a:solidFill>
              <a:srgbClr val="D4291A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rgbClr val="D22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rgbClr val="D22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89755" y="6520250"/>
            <a:ext cx="1367155" cy="368300"/>
          </a:xfrm>
          <a:prstGeom prst="rect">
            <a:avLst/>
          </a:prstGeom>
          <a:solidFill>
            <a:srgbClr val="D22919"/>
          </a:solidFill>
          <a:ln w="28575">
            <a:solidFill>
              <a:srgbClr val="D4291A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80310" y="8589080"/>
            <a:ext cx="40214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Mymetal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Aluminum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Daily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上海钢联电子商务股份有限公司  发布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23640" y="4566920"/>
            <a:ext cx="1421130" cy="645160"/>
          </a:xfrm>
          <a:prstGeom prst="rect">
            <a:avLst/>
          </a:prstGeom>
          <a:solidFill>
            <a:srgbClr val="0D438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报</a:t>
            </a:r>
          </a:p>
        </p:txBody>
      </p:sp>
      <p:sp>
        <p:nvSpPr>
          <p:cNvPr id="3" name="文本框 2"/>
          <p:cNvSpPr txBox="1"/>
          <p:nvPr/>
        </p:nvSpPr>
        <p:spPr>
          <a:xfrm rot="20460000">
            <a:off x="4408453" y="328465"/>
            <a:ext cx="1188720" cy="312420"/>
          </a:xfrm>
          <a:custGeom>
            <a:avLst/>
            <a:gdLst>
              <a:gd name="connsiteX0" fmla="*/ 181 w 1872"/>
              <a:gd name="connsiteY0" fmla="*/ 84 h 575"/>
              <a:gd name="connsiteX1" fmla="*/ 1776 w 1872"/>
              <a:gd name="connsiteY1" fmla="*/ 0 h 575"/>
              <a:gd name="connsiteX2" fmla="*/ 1872 w 1872"/>
              <a:gd name="connsiteY2" fmla="*/ 96 h 575"/>
              <a:gd name="connsiteX3" fmla="*/ 1835 w 1872"/>
              <a:gd name="connsiteY3" fmla="*/ 449 h 575"/>
              <a:gd name="connsiteX4" fmla="*/ 1872 w 1872"/>
              <a:gd name="connsiteY4" fmla="*/ 575 h 575"/>
              <a:gd name="connsiteX5" fmla="*/ 68 w 1872"/>
              <a:gd name="connsiteY5" fmla="*/ 545 h 575"/>
              <a:gd name="connsiteX6" fmla="*/ 14 w 1872"/>
              <a:gd name="connsiteY6" fmla="*/ 575 h 575"/>
              <a:gd name="connsiteX7" fmla="*/ 0 w 1872"/>
              <a:gd name="connsiteY7" fmla="*/ 336 h 575"/>
              <a:gd name="connsiteX8" fmla="*/ 181 w 1872"/>
              <a:gd name="connsiteY8" fmla="*/ 84 h 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2" h="575">
                <a:moveTo>
                  <a:pt x="181" y="84"/>
                </a:moveTo>
                <a:lnTo>
                  <a:pt x="1776" y="0"/>
                </a:lnTo>
                <a:lnTo>
                  <a:pt x="1872" y="96"/>
                </a:lnTo>
                <a:lnTo>
                  <a:pt x="1835" y="449"/>
                </a:lnTo>
                <a:lnTo>
                  <a:pt x="1872" y="575"/>
                </a:lnTo>
                <a:lnTo>
                  <a:pt x="68" y="545"/>
                </a:lnTo>
                <a:lnTo>
                  <a:pt x="14" y="575"/>
                </a:lnTo>
                <a:lnTo>
                  <a:pt x="0" y="336"/>
                </a:lnTo>
                <a:lnTo>
                  <a:pt x="181" y="84"/>
                </a:lnTo>
                <a:close/>
              </a:path>
            </a:pathLst>
          </a:custGeom>
          <a:solidFill>
            <a:srgbClr val="F0F8FB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1600" i="1" dirty="0">
                <a:solidFill>
                  <a:srgbClr val="879F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DAILY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58925" y="707390"/>
            <a:ext cx="46799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</a:rPr>
              <a:t>核心观点</a:t>
            </a:r>
            <a:endParaRPr lang="zh-CN" altLang="en-US" sz="2400" b="1" dirty="0">
              <a:solidFill>
                <a:srgbClr val="456EA5"/>
              </a:solidFill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HIGHLIGHTS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8925" y="1126490"/>
            <a:ext cx="4679950" cy="3120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总结预测</a:t>
            </a:r>
          </a:p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今日铝价整体震荡偏弱，沪铝主力收于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19130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吨。抛储并未对铝价形成实质性影响。截止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日，电解铝社会库存报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85.2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万吨，周环比下降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铝锭库存未形成持续累积，后续仍为去库态势。三季度国内新增及复产产能步伐略有增加，但因双碳目标限制，预计产量增速有限。消费端，在即将进入淡季的预期之下，海外消费有望接过国内接力棒，随着海外下游加工企业开工率逐步提高，三季度或将为全球铝消费贡献可观增量。消费端的平稳表现使得铝锭去库周期延续，目前低于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万吨的历史同期低点，铝价对库存变化的敏感性逐渐增强。总体来看，铝价支撑较强，高位趋势或将延续。</a:t>
            </a:r>
            <a:endParaRPr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sz="11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361315" y="4247515"/>
            <a:ext cx="6116955" cy="0"/>
          </a:xfrm>
          <a:prstGeom prst="line">
            <a:avLst/>
          </a:prstGeom>
          <a:ln w="12700" cmpd="sng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61315" y="1812290"/>
            <a:ext cx="12674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朴健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研究员</a:t>
            </a: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021-26093829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piaoj@mysteel.com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61315" y="5466715"/>
            <a:ext cx="12674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朴健 研究员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021-26093829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piaoj@mysteel.com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58925" y="4505325"/>
            <a:ext cx="4679950" cy="4117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b="1" dirty="0">
                <a:solidFill>
                  <a:srgbClr val="002060"/>
                </a:solidFill>
              </a:rPr>
              <a:t>今日聚焦</a:t>
            </a:r>
            <a:endParaRPr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/>
              <a:t>       两部门</a:t>
            </a:r>
            <a:r>
              <a:rPr lang="en-US" altLang="zh-CN" sz="1100" dirty="0"/>
              <a:t>:</a:t>
            </a:r>
            <a:r>
              <a:rPr lang="zh-CN" altLang="en-US" sz="1100" dirty="0"/>
              <a:t>加强电网电源统筹协调 允许新能源配套送出工程由发电企业建设据发展改革委官网</a:t>
            </a:r>
            <a:r>
              <a:rPr lang="en-US" altLang="zh-CN" sz="1100" dirty="0"/>
              <a:t>7</a:t>
            </a:r>
            <a:r>
              <a:rPr lang="zh-CN" altLang="en-US" sz="1100" dirty="0"/>
              <a:t>月</a:t>
            </a:r>
            <a:r>
              <a:rPr lang="en-US" altLang="zh-CN" sz="1100" dirty="0"/>
              <a:t>5</a:t>
            </a:r>
            <a:r>
              <a:rPr lang="zh-CN" altLang="en-US" sz="1100" dirty="0"/>
              <a:t>日消息，在碳达峰、碳中和目标背景下，风电、光伏发电装机将快速增长，并网消纳成为越来越重要的条件。为更好推动我国能源转型，满足新能源快速增长需求，避免风电、光伏发电等电源送出工程成为制约新能源发展的因素，国家发展改革委办公厅及国家能源局综合司现就有关事项发布通知。其中提出，加强电网和电源规划统筹协调，允许新能源配套送出工程由发电企业建设。</a:t>
            </a:r>
            <a:endParaRPr sz="1100" dirty="0"/>
          </a:p>
          <a:p>
            <a:pPr algn="r">
              <a:lnSpc>
                <a:spcPct val="150000"/>
              </a:lnSpc>
            </a:pPr>
            <a:endParaRPr sz="1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395288" y="7989888"/>
            <a:ext cx="6057900" cy="1296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456EA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免责声明</a:t>
            </a:r>
          </a:p>
          <a:p>
            <a:pPr algn="just">
              <a:lnSpc>
                <a:spcPct val="150000"/>
              </a:lnSpc>
              <a:buNone/>
            </a:pPr>
            <a:r>
              <a:rPr lang="zh-CN" sz="800">
                <a:latin typeface="Arial" panose="020B0604020202020204" pitchFamily="34" charset="0"/>
                <a:ea typeface="微软雅黑" panose="020B0503020204020204" pitchFamily="34" charset="-122"/>
              </a:rPr>
              <a:t>Mysteel力求使用的信息准确、信息所述内容及观点的客观公正，但并不保证其是否需要进行必要变更。Mysteel提供的信息仅供客户决策参考，并不构成对客户决策的直接建议，客户不应以此取代自己的独立判断，客户做出的任何决策与Mysteel无关。本报告版权归Mysteel所有，为非公开资料，仅供Mysteel客户自身使用；本文为Mysteel编辑，如需使用，请联系021-26093490申请授权，未经Mysteel书面授权，任何人不得以任何形式传播、发布、复制本报告。Mysteel保留对任何侵权行为和有悖报告原意的引用行为进行追究的权利。</a:t>
            </a:r>
          </a:p>
          <a:p>
            <a:pPr algn="r">
              <a:lnSpc>
                <a:spcPct val="150000"/>
              </a:lnSpc>
            </a:pPr>
            <a:endParaRPr lang="zh-CN" altLang="en-US" sz="800" b="1" dirty="0">
              <a:solidFill>
                <a:srgbClr val="456EA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200" b="1" dirty="0">
              <a:solidFill>
                <a:srgbClr val="456EA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200" b="1" dirty="0">
              <a:solidFill>
                <a:srgbClr val="456EA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170" name="图片 30" descr="有色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88" y="141288"/>
            <a:ext cx="1122362" cy="3476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组合 38"/>
          <p:cNvGrpSpPr/>
          <p:nvPr/>
        </p:nvGrpSpPr>
        <p:grpSpPr>
          <a:xfrm>
            <a:off x="-4762" y="6481763"/>
            <a:ext cx="6867525" cy="1452562"/>
            <a:chOff x="-16" y="9972"/>
            <a:chExt cx="10816" cy="2287"/>
          </a:xfrm>
        </p:grpSpPr>
        <p:sp>
          <p:nvSpPr>
            <p:cNvPr id="35" name="单圆角矩形 34"/>
            <p:cNvSpPr/>
            <p:nvPr/>
          </p:nvSpPr>
          <p:spPr>
            <a:xfrm rot="10800000" flipH="1">
              <a:off x="-16" y="9972"/>
              <a:ext cx="10816" cy="2287"/>
            </a:xfrm>
            <a:prstGeom prst="round1Rect">
              <a:avLst/>
            </a:prstGeom>
            <a:gradFill rotWithShape="1">
              <a:gsLst>
                <a:gs pos="0">
                  <a:srgbClr val="012D86"/>
                </a:gs>
                <a:gs pos="100000">
                  <a:srgbClr val="002060">
                    <a:alpha val="88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7173" name="文本框 31"/>
            <p:cNvSpPr txBox="1"/>
            <p:nvPr/>
          </p:nvSpPr>
          <p:spPr>
            <a:xfrm>
              <a:off x="698" y="10298"/>
              <a:ext cx="4675" cy="16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Mymetal 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铝产业日度报告 </a:t>
              </a:r>
            </a:p>
          </p:txBody>
        </p:sp>
        <p:pic>
          <p:nvPicPr>
            <p:cNvPr id="7174" name="图片 33" descr="logo-describe20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0" y="10878"/>
              <a:ext cx="4068" cy="4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组合 39"/>
          <p:cNvGrpSpPr/>
          <p:nvPr/>
        </p:nvGrpSpPr>
        <p:grpSpPr>
          <a:xfrm>
            <a:off x="-4127" y="722313"/>
            <a:ext cx="6867525" cy="1354137"/>
            <a:chOff x="-13" y="1082"/>
            <a:chExt cx="10816" cy="2134"/>
          </a:xfrm>
        </p:grpSpPr>
        <p:sp>
          <p:nvSpPr>
            <p:cNvPr id="16" name="单圆角矩形 15"/>
            <p:cNvSpPr/>
            <p:nvPr/>
          </p:nvSpPr>
          <p:spPr>
            <a:xfrm>
              <a:off x="-13" y="1082"/>
              <a:ext cx="10816" cy="1925"/>
            </a:xfrm>
            <a:prstGeom prst="round1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7177" name="文本框 14"/>
            <p:cNvSpPr txBox="1"/>
            <p:nvPr/>
          </p:nvSpPr>
          <p:spPr>
            <a:xfrm>
              <a:off x="1293" y="1414"/>
              <a:ext cx="2536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李旬</a:t>
              </a:r>
              <a:endParaRPr lang="zh-CN" altLang="en-US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有色事业部 总经理</a:t>
              </a:r>
            </a:p>
            <a:p>
              <a:endPara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021-26093260</a:t>
              </a:r>
            </a:p>
            <a:p>
              <a:r>
                <a:rPr lang="en-US" altLang="zh-CN" sz="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lix@mysteel.com</a:t>
              </a:r>
            </a:p>
          </p:txBody>
        </p:sp>
        <p:sp>
          <p:nvSpPr>
            <p:cNvPr id="7178" name="文本框 35"/>
            <p:cNvSpPr/>
            <p:nvPr/>
          </p:nvSpPr>
          <p:spPr>
            <a:xfrm>
              <a:off x="563" y="2788"/>
              <a:ext cx="1404" cy="4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10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铝研究团队</a:t>
              </a:r>
            </a:p>
          </p:txBody>
        </p:sp>
      </p:grpSp>
      <p:grpSp>
        <p:nvGrpSpPr>
          <p:cNvPr id="7179" name="组合 29"/>
          <p:cNvGrpSpPr/>
          <p:nvPr/>
        </p:nvGrpSpPr>
        <p:grpSpPr>
          <a:xfrm>
            <a:off x="292100" y="2889250"/>
            <a:ext cx="6515100" cy="3457575"/>
            <a:chOff x="459" y="4549"/>
            <a:chExt cx="10261" cy="5447"/>
          </a:xfrm>
        </p:grpSpPr>
        <p:grpSp>
          <p:nvGrpSpPr>
            <p:cNvPr id="7180" name="组合 13"/>
            <p:cNvGrpSpPr/>
            <p:nvPr/>
          </p:nvGrpSpPr>
          <p:grpSpPr>
            <a:xfrm>
              <a:off x="459" y="4549"/>
              <a:ext cx="10261" cy="5447"/>
              <a:chOff x="459" y="4549"/>
              <a:chExt cx="10261" cy="5447"/>
            </a:xfrm>
          </p:grpSpPr>
          <p:grpSp>
            <p:nvGrpSpPr>
              <p:cNvPr id="7181" name="组合 42"/>
              <p:cNvGrpSpPr/>
              <p:nvPr/>
            </p:nvGrpSpPr>
            <p:grpSpPr>
              <a:xfrm>
                <a:off x="459" y="4549"/>
                <a:ext cx="10261" cy="5447"/>
                <a:chOff x="459" y="4549"/>
                <a:chExt cx="10261" cy="5447"/>
              </a:xfrm>
            </p:grpSpPr>
            <p:grpSp>
              <p:nvGrpSpPr>
                <p:cNvPr id="7182" name="组合 36"/>
                <p:cNvGrpSpPr/>
                <p:nvPr/>
              </p:nvGrpSpPr>
              <p:grpSpPr>
                <a:xfrm>
                  <a:off x="622" y="4549"/>
                  <a:ext cx="10098" cy="5447"/>
                  <a:chOff x="627" y="4304"/>
                  <a:chExt cx="10098" cy="5447"/>
                </a:xfrm>
              </p:grpSpPr>
              <p:sp>
                <p:nvSpPr>
                  <p:cNvPr id="7183" name="文本框 16"/>
                  <p:cNvSpPr txBox="1"/>
                  <p:nvPr/>
                </p:nvSpPr>
                <p:spPr>
                  <a:xfrm>
                    <a:off x="627" y="4304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方艺静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铝组经理</a:t>
                    </a:r>
                    <a:endParaRPr lang="en-US" altLang="zh-CN" sz="5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021-26093264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fangyj@mysteel.com</a:t>
                    </a:r>
                  </a:p>
                </p:txBody>
              </p:sp>
              <p:sp>
                <p:nvSpPr>
                  <p:cNvPr id="7184" name="文本框 17"/>
                  <p:cNvSpPr txBox="1"/>
                  <p:nvPr/>
                </p:nvSpPr>
                <p:spPr>
                  <a:xfrm>
                    <a:off x="2623" y="4304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赵仁山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铝组经理</a:t>
                    </a:r>
                    <a:endParaRPr lang="en-US" altLang="zh-CN" sz="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021-26093840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zhaors@mysteel.com</a:t>
                    </a:r>
                  </a:p>
                </p:txBody>
              </p:sp>
              <p:sp>
                <p:nvSpPr>
                  <p:cNvPr id="7185" name="文本框 18"/>
                  <p:cNvSpPr txBox="1"/>
                  <p:nvPr/>
                </p:nvSpPr>
                <p:spPr>
                  <a:xfrm>
                    <a:off x="2623" y="6571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王瑜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氧化铝</a:t>
                    </a:r>
                    <a:endParaRPr lang="en-US" altLang="zh-CN" sz="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0533-7026551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wangyua@mysteel.com</a:t>
                    </a:r>
                  </a:p>
                </p:txBody>
              </p:sp>
              <p:sp>
                <p:nvSpPr>
                  <p:cNvPr id="7186" name="文本框 19"/>
                  <p:cNvSpPr txBox="1"/>
                  <p:nvPr/>
                </p:nvSpPr>
                <p:spPr>
                  <a:xfrm>
                    <a:off x="4619" y="4304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朱友文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铝组副经理</a:t>
                    </a:r>
                    <a:endParaRPr lang="en-US" altLang="zh-CN" sz="5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021-26094482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 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zhuyw@mysteel.com</a:t>
                    </a:r>
                  </a:p>
                </p:txBody>
              </p:sp>
              <p:sp>
                <p:nvSpPr>
                  <p:cNvPr id="7187" name="文本框 20"/>
                  <p:cNvSpPr txBox="1"/>
                  <p:nvPr/>
                </p:nvSpPr>
                <p:spPr>
                  <a:xfrm>
                    <a:off x="6615" y="4304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朴健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研究员</a:t>
                    </a:r>
                    <a:endParaRPr lang="en-US" altLang="zh-CN" sz="5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021-26093829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piaoj@mysteel.com</a:t>
                    </a:r>
                  </a:p>
                </p:txBody>
              </p:sp>
              <p:sp>
                <p:nvSpPr>
                  <p:cNvPr id="7188" name="文本框 21"/>
                  <p:cNvSpPr txBox="1"/>
                  <p:nvPr/>
                </p:nvSpPr>
                <p:spPr>
                  <a:xfrm>
                    <a:off x="8616" y="4304"/>
                    <a:ext cx="2109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常明月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铝土矿</a:t>
                    </a:r>
                    <a:endParaRPr lang="en-US" altLang="zh-CN" sz="5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021-26094234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changmingyue@mysteel.com</a:t>
                    </a:r>
                  </a:p>
                </p:txBody>
              </p:sp>
              <p:sp>
                <p:nvSpPr>
                  <p:cNvPr id="7189" name="文本框 23"/>
                  <p:cNvSpPr txBox="1"/>
                  <p:nvPr/>
                </p:nvSpPr>
                <p:spPr>
                  <a:xfrm>
                    <a:off x="627" y="6571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陆俊杰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氧化铝</a:t>
                    </a:r>
                    <a:endParaRPr lang="en-US" altLang="zh-CN" sz="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021-26093272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 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ljunjie@mysteel.com</a:t>
                    </a:r>
                  </a:p>
                </p:txBody>
              </p:sp>
              <p:sp>
                <p:nvSpPr>
                  <p:cNvPr id="7190" name="文本框 24"/>
                  <p:cNvSpPr txBox="1"/>
                  <p:nvPr/>
                </p:nvSpPr>
                <p:spPr>
                  <a:xfrm>
                    <a:off x="6615" y="6571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卢子琦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铝棒</a:t>
                    </a:r>
                    <a:endParaRPr lang="en-US" altLang="zh-CN" sz="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021-26094651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luziqi@mysteel.com</a:t>
                    </a:r>
                  </a:p>
                </p:txBody>
              </p:sp>
              <p:sp>
                <p:nvSpPr>
                  <p:cNvPr id="7191" name="文本框 25"/>
                  <p:cNvSpPr txBox="1"/>
                  <p:nvPr/>
                </p:nvSpPr>
                <p:spPr>
                  <a:xfrm>
                    <a:off x="8611" y="6571"/>
                    <a:ext cx="184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吕建荣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铝型材</a:t>
                    </a:r>
                    <a:endParaRPr lang="en-US" altLang="zh-CN" sz="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021-26095501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lvjianrong@mysteel.com</a:t>
                    </a:r>
                  </a:p>
                </p:txBody>
              </p:sp>
              <p:sp>
                <p:nvSpPr>
                  <p:cNvPr id="7192" name="文本框 26"/>
                  <p:cNvSpPr txBox="1"/>
                  <p:nvPr/>
                </p:nvSpPr>
                <p:spPr>
                  <a:xfrm>
                    <a:off x="4609" y="6571"/>
                    <a:ext cx="1996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王莉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电解铝</a:t>
                    </a:r>
                    <a:endParaRPr lang="en-US" altLang="zh-CN" sz="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en-US" altLang="zh-CN" sz="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021-26093967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wangli1@mysteel.com</a:t>
                    </a:r>
                  </a:p>
                </p:txBody>
              </p:sp>
              <p:sp>
                <p:nvSpPr>
                  <p:cNvPr id="7193" name="文本框 27"/>
                  <p:cNvSpPr txBox="1"/>
                  <p:nvPr/>
                </p:nvSpPr>
                <p:spPr>
                  <a:xfrm>
                    <a:off x="627" y="8929"/>
                    <a:ext cx="1996" cy="8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r>
                      <a:rPr lang="zh-CN" altLang="en-US" sz="9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张瑜 </a:t>
                    </a:r>
                    <a:r>
                      <a:rPr lang="zh-CN" altLang="en-US" sz="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铝板带箔</a:t>
                    </a:r>
                    <a:endParaRPr lang="zh-CN" altLang="en-US" sz="7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endParaRPr lang="zh-CN" altLang="en-US" sz="7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T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021-26093399</a:t>
                    </a:r>
                  </a:p>
                  <a:p>
                    <a:r>
                      <a:rPr lang="en-US" altLang="zh-CN" sz="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E</a:t>
                    </a:r>
                    <a:r>
                      <a:rPr lang="en-US" altLang="zh-CN" sz="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zhangyu@mysteel.com</a:t>
                    </a:r>
                  </a:p>
                </p:txBody>
              </p:sp>
            </p:grpSp>
            <p:cxnSp>
              <p:nvCxnSpPr>
                <p:cNvPr id="41" name="直接连接符 40"/>
                <p:cNvCxnSpPr/>
                <p:nvPr/>
              </p:nvCxnSpPr>
              <p:spPr>
                <a:xfrm>
                  <a:off x="459" y="5426"/>
                  <a:ext cx="9633" cy="0"/>
                </a:xfrm>
                <a:prstGeom prst="line">
                  <a:avLst/>
                </a:prstGeom>
                <a:ln w="12700" cmpd="sng">
                  <a:solidFill>
                    <a:srgbClr val="00206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575" y="7719"/>
                  <a:ext cx="9633" cy="0"/>
                </a:xfrm>
                <a:prstGeom prst="line">
                  <a:avLst/>
                </a:prstGeom>
                <a:ln w="12700" cmpd="sng">
                  <a:solidFill>
                    <a:srgbClr val="00206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96" name="文本框 12"/>
              <p:cNvSpPr txBox="1"/>
              <p:nvPr/>
            </p:nvSpPr>
            <p:spPr>
              <a:xfrm>
                <a:off x="2618" y="9174"/>
                <a:ext cx="1996" cy="7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9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刘绪忠 </a:t>
                </a:r>
                <a:r>
                  <a:rPr lang="zh-CN" altLang="en-US" sz="7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铝合金锭</a:t>
                </a:r>
                <a:endPara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r>
                  <a:rPr lang="en-US" altLang="zh-CN" sz="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021-26094539</a:t>
                </a:r>
              </a:p>
              <a:p>
                <a:r>
                  <a:rPr lang="en-US" altLang="zh-CN" sz="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</a:t>
                </a:r>
                <a:r>
                  <a:rPr lang="en-US" altLang="zh-CN" sz="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liuxz@mysteel.com</a:t>
                </a:r>
              </a:p>
            </p:txBody>
          </p:sp>
        </p:grpSp>
        <p:sp>
          <p:nvSpPr>
            <p:cNvPr id="7197" name="文本框 28"/>
            <p:cNvSpPr txBox="1"/>
            <p:nvPr/>
          </p:nvSpPr>
          <p:spPr>
            <a:xfrm>
              <a:off x="4614" y="9174"/>
              <a:ext cx="1996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9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付易文 </a:t>
              </a:r>
              <a:r>
                <a:rPr lang="zh-CN" altLang="en-US" sz="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铝杆线</a:t>
              </a:r>
              <a:endPara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021-26093912</a:t>
              </a:r>
            </a:p>
            <a:p>
              <a:r>
                <a:rPr lang="en-US" altLang="zh-CN" sz="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fuyw@mysteel.com</a:t>
              </a:r>
            </a:p>
          </p:txBody>
        </p:sp>
      </p:grpSp>
      <p:sp>
        <p:nvSpPr>
          <p:cNvPr id="7198" name="文本框 2"/>
          <p:cNvSpPr txBox="1"/>
          <p:nvPr/>
        </p:nvSpPr>
        <p:spPr>
          <a:xfrm>
            <a:off x="4191000" y="5840413"/>
            <a:ext cx="1266825" cy="50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张江帆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废铝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021-26094018</a:t>
            </a:r>
          </a:p>
          <a:p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zhangjf@mysteel.com</a:t>
            </a:r>
          </a:p>
        </p:txBody>
      </p:sp>
      <p:sp>
        <p:nvSpPr>
          <p:cNvPr id="7199" name="文本框 43"/>
          <p:cNvSpPr txBox="1"/>
          <p:nvPr/>
        </p:nvSpPr>
        <p:spPr>
          <a:xfrm>
            <a:off x="5464175" y="5840413"/>
            <a:ext cx="1268413" cy="50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杨丽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海外市场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021-26096773</a:t>
            </a:r>
          </a:p>
          <a:p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yangli@mysteel.com</a:t>
            </a:r>
          </a:p>
        </p:txBody>
      </p:sp>
      <p:sp>
        <p:nvSpPr>
          <p:cNvPr id="7200" name="文本框 32"/>
          <p:cNvSpPr txBox="1"/>
          <p:nvPr/>
        </p:nvSpPr>
        <p:spPr>
          <a:xfrm>
            <a:off x="3038158" y="936625"/>
            <a:ext cx="17272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王宏飞</a:t>
            </a:r>
            <a:endParaRPr lang="en-US" altLang="zh-CN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有色事业部 联席总经理</a:t>
            </a:r>
          </a:p>
          <a:p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18500191320</a:t>
            </a: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wanghongfei@mysteel.com</a:t>
            </a:r>
          </a:p>
        </p:txBody>
      </p:sp>
      <p:pic>
        <p:nvPicPr>
          <p:cNvPr id="7201" name="图片 1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216852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2" name="图片 3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475" y="2168525"/>
            <a:ext cx="719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3" name="图片 5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850" y="2168525"/>
            <a:ext cx="719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4" name="图片 7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138" y="2168525"/>
            <a:ext cx="719137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5" name="图片 8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75" y="3608388"/>
            <a:ext cx="720725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6" name="图片 9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475" y="3608388"/>
            <a:ext cx="719138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7" name="图片 10" descr="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0850" y="3608388"/>
            <a:ext cx="719138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8" name="图片 11" descr="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8475" y="3608388"/>
            <a:ext cx="719138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9" name="图片 22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5138" y="3608388"/>
            <a:ext cx="719137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0" name="图片 37" descr="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675" y="510540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1" name="图片 44" descr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8475" y="5105400"/>
            <a:ext cx="719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2" name="图片 45" descr="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0850" y="5105400"/>
            <a:ext cx="719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3" name="图片 46" descr="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8475" y="5105400"/>
            <a:ext cx="719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4" name="图片 47" descr="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45138" y="5105400"/>
            <a:ext cx="719137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6" name="图片 51" descr="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098" y="925195"/>
            <a:ext cx="720725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17" name="图片 49" descr="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08475" y="2168525"/>
            <a:ext cx="7191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4255" y="935990"/>
            <a:ext cx="720005" cy="7200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1"/>
          <a:srcRect l="36023" t="16012" r="34899" b="32305"/>
          <a:stretch>
            <a:fillRect/>
          </a:stretch>
        </p:blipFill>
        <p:spPr>
          <a:xfrm>
            <a:off x="4570095" y="952500"/>
            <a:ext cx="685800" cy="685800"/>
          </a:xfrm>
          <a:prstGeom prst="round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5235816" y="942510"/>
            <a:ext cx="1610211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高晨曦</a:t>
            </a:r>
            <a:endParaRPr lang="zh-CN" altLang="en-US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有色事业部 副总经理</a:t>
            </a:r>
          </a:p>
          <a:p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18101067550</a:t>
            </a: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gaocx@mysteel.com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1150" y="690880"/>
            <a:ext cx="469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 dirty="0">
                <a:solidFill>
                  <a:srgbClr val="002060"/>
                </a:solidFill>
              </a:rPr>
              <a:t>铝土矿市场评述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1150" y="1151255"/>
            <a:ext cx="4694555" cy="3145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25669251"/>
                </a:ext>
              </a:extLst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日，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Mysteel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我的有色网铝土矿市场行情：广西：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60-65%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A/S:6.5-7%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，外采含税到场价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吨；河南：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A/S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4-4.5%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，外采含税到厂价为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430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吨。牙买加：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49%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CIF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美元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吨；澳洲三水：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AL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47%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CIF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价格为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美元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上个工作日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BDI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指数为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3224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，回落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个点。周一海岬市场消极，航运市场上有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到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家大矿商询盘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航线，但运价下滑导致期货市场情绪不乐观。亚洲交易时段市场安静，迪拜加入后价格承压。下半年运价目前看来不太乐观，期货价格需要更多实货成交和询盘支持。周一巴拿马合约市场以强烈的近期合约抛售开始本周交易，卖家从开盘追逐零星的出价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:lc="http://schemas.openxmlformats.org/drawingml/2006/lockedCanvas" xmlns="" xmlns:wpsdc="http://www.wps.cn/officeDocument/2017/drawingmlCustomData" val="200" checksum="25669251"/>
                </a:ext>
              </a:extLst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日，套尔河港区完成铝土矿转运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137.45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万吨，完成船舶作业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164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艘次，创今年以来单周转运量高纪录。</a:t>
            </a:r>
          </a:p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endParaRPr sz="1100" dirty="0"/>
          </a:p>
          <a:p>
            <a:pPr marL="228600" indent="-228600" algn="just">
              <a:lnSpc>
                <a:spcPct val="150000"/>
              </a:lnSpc>
            </a:pPr>
            <a:endParaRPr lang="zh-CN" sz="1100" b="1" dirty="0">
              <a:sym typeface="+mn-ea"/>
            </a:endParaRPr>
          </a:p>
          <a:p>
            <a:pPr marL="228600" indent="-228600" algn="just">
              <a:lnSpc>
                <a:spcPct val="150000"/>
              </a:lnSpc>
            </a:pPr>
            <a:endParaRPr lang="zh-CN" sz="1100" b="1" dirty="0"/>
          </a:p>
          <a:p>
            <a:pPr algn="r">
              <a:lnSpc>
                <a:spcPct val="150000"/>
              </a:lnSpc>
            </a:pPr>
            <a:endParaRPr sz="1100" b="1" dirty="0"/>
          </a:p>
          <a:p>
            <a:pPr algn="r">
              <a:lnSpc>
                <a:spcPct val="150000"/>
              </a:lnSpc>
            </a:pPr>
            <a:endParaRPr lang="zh-CN" altLang="en-US" sz="1100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lang="zh-CN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13690" y="1664335"/>
            <a:ext cx="1267460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张玲玲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铝土矿</a:t>
            </a: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021-26093897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mengww@mysteel.com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81150" y="4296410"/>
            <a:ext cx="469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 dirty="0">
                <a:solidFill>
                  <a:srgbClr val="002060"/>
                </a:solidFill>
              </a:rPr>
              <a:t>氧化铝市场评述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1150" y="4845685"/>
            <a:ext cx="4694555" cy="435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:lc="http://schemas.openxmlformats.org/drawingml/2006/lockedCanvas" xmlns:wpsdc="http://www.wps.cn/officeDocument/2017/drawingmlCustomData" xmlns="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今日国内氧化铝现货价格维稳运行。山东地区现货报价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2480-2540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吨，持平；河南地区现货报价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2470-2530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吨，持平；山西地区现货报价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2480-2540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吨，持平；广西地区现货报价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2400-2440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吨，持平；贵州地区现货报价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2380-2420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吨，持平。</a:t>
            </a:r>
          </a:p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:lc="http://schemas.openxmlformats.org/drawingml/2006/lockedCanvas" xmlns:wpsdc="http://www.wps.cn/officeDocument/2017/drawingmlCustomData" xmlns="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国内市场方面，在企业开工率下降的同时，矿石、烧碱等成本的上移对价格形成底部支撑，短期市场报价坚挺，部分持货商看涨氛围依旧较浓。</a:t>
            </a:r>
          </a:p>
          <a:p>
            <a:pPr indent="279400" algn="just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lc="http://schemas.openxmlformats.org/drawingml/2006/lockedCanvas" xmlns:wpsdc="http://www.wps.cn/officeDocument/2017/drawingmlCustomData" xmlns="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海外市场方面，近期港口到港船只明显增加，贸易商寻求海外货源的积极性提高，预计短期进口量和港口库存呈增长趋势。</a:t>
            </a:r>
          </a:p>
          <a:p>
            <a:pPr indent="279400" algn="just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lc="http://schemas.openxmlformats.org/drawingml/2006/lockedCanvas" xmlns:wpsdc="http://www.wps.cn/officeDocument/2017/drawingmlCustomData" xmlns="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今日氧化铝市场报价稳定。近日北方部分企业已陆续开始恢复正常生产，物流运输压力有所缓解，厂家出货正常。虽然目前下游企业及贸易商询价及接货积极性较前期有所下降，但由于部分企业仍处于减产检修状态，整体市场现货供应呈偏紧格局，并且随着原料成本的增加导致底部支撑上移，所以整体市场报价较为坚挺，陆续也有少量高价成交的出现。市场成交心态方面，受供需格局的影响，市场报价表现较为坚挺，部分持货商对短期价格持乐观态度，预计运行区间在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2400-2600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吨。</a:t>
            </a:r>
          </a:p>
          <a:p>
            <a:pPr indent="2794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endParaRPr lang="zh-CN" sz="1100" b="1" dirty="0"/>
          </a:p>
          <a:p>
            <a:pPr algn="r">
              <a:lnSpc>
                <a:spcPct val="150000"/>
              </a:lnSpc>
            </a:pPr>
            <a:endParaRPr sz="1100" b="1" dirty="0"/>
          </a:p>
          <a:p>
            <a:pPr algn="r">
              <a:lnSpc>
                <a:spcPct val="150000"/>
              </a:lnSpc>
            </a:pPr>
            <a:endParaRPr lang="zh-CN" altLang="en-US" sz="1100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lang="zh-CN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313690" y="5277485"/>
            <a:ext cx="1172845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陆俊杰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氧化铝</a:t>
            </a: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021-26093105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chenming@mysteel.com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1150" y="690880"/>
            <a:ext cx="469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 dirty="0">
                <a:solidFill>
                  <a:srgbClr val="002060"/>
                </a:solidFill>
              </a:rPr>
              <a:t>电解铝市场评述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1150" y="1151255"/>
            <a:ext cx="4694555" cy="7408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  <a:sym typeface="+mn-ea"/>
              </a:rPr>
              <a:t>华东市场</a:t>
            </a:r>
            <a:endParaRPr lang="zh-CN" altLang="en-US" sz="1600" b="1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altLang="zh-CN" sz="1100" dirty="0">
                <a:sym typeface="+mn-ea"/>
              </a:rPr>
              <a:t>      6</a:t>
            </a:r>
            <a:r>
              <a:rPr lang="zh-CN" altLang="en-US" sz="1100" dirty="0">
                <a:sym typeface="+mn-ea"/>
              </a:rPr>
              <a:t>日，华东地区铝锭主流成交价在</a:t>
            </a:r>
            <a:r>
              <a:rPr lang="en-US" altLang="zh-CN" sz="1100" dirty="0">
                <a:sym typeface="+mn-ea"/>
              </a:rPr>
              <a:t>19080-19120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吨，均价</a:t>
            </a:r>
            <a:r>
              <a:rPr lang="en-US" altLang="zh-CN" sz="1100" dirty="0">
                <a:sym typeface="+mn-ea"/>
              </a:rPr>
              <a:t>19100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吨，涨</a:t>
            </a:r>
            <a:r>
              <a:rPr lang="en-US" altLang="zh-CN" sz="1100" dirty="0">
                <a:sym typeface="+mn-ea"/>
              </a:rPr>
              <a:t>10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吨。       今日沪铝延续高位窄幅震荡趋势，昨日国储铝抛储公开竞价，市场积极参与，竞拍实施价为</a:t>
            </a:r>
            <a:r>
              <a:rPr lang="en-US" altLang="zh-CN" sz="1100" dirty="0">
                <a:sym typeface="+mn-ea"/>
              </a:rPr>
              <a:t>18074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吨，被河南大户以最高价拍得，短期持续关注抛储影响。      今日华东地区现货贴水依旧偏弱，有扩大趋势，持货商继续积极出货，市场流通货源充足，接货方压价逢低采购，市场成交情况一般。下游观望为主，基本有价无市，交投弱。</a:t>
            </a:r>
            <a:endParaRPr lang="zh-CN" sz="1100" dirty="0"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sz="1100" b="1" dirty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  <a:sym typeface="+mn-ea"/>
              </a:rPr>
              <a:t>华南市场</a:t>
            </a:r>
            <a:endParaRPr lang="en-US" sz="1100" b="1" dirty="0"/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ym typeface="+mn-ea"/>
              </a:rPr>
              <a:t>        </a:t>
            </a:r>
            <a:r>
              <a:rPr lang="zh-CN" altLang="en-US" sz="1100" dirty="0">
                <a:sym typeface="+mn-ea"/>
              </a:rPr>
              <a:t>华南地区铝锭成交价在</a:t>
            </a:r>
            <a:r>
              <a:rPr lang="en-US" altLang="zh-CN" sz="1100" dirty="0">
                <a:sym typeface="+mn-ea"/>
              </a:rPr>
              <a:t>19140-19160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吨，对</a:t>
            </a:r>
            <a:r>
              <a:rPr lang="en-US" altLang="zh-CN" sz="1100" dirty="0">
                <a:sym typeface="+mn-ea"/>
              </a:rPr>
              <a:t>07</a:t>
            </a:r>
            <a:r>
              <a:rPr lang="zh-CN" altLang="en-US" sz="1100" dirty="0">
                <a:sym typeface="+mn-ea"/>
              </a:rPr>
              <a:t>合约收盘卖价升水</a:t>
            </a:r>
            <a:r>
              <a:rPr lang="en-US" altLang="zh-CN" sz="1100" dirty="0">
                <a:sym typeface="+mn-ea"/>
              </a:rPr>
              <a:t>35-55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吨。今日持货商积极出货，早间报均价至贴水</a:t>
            </a:r>
            <a:r>
              <a:rPr lang="en-US" altLang="zh-CN" sz="1100" dirty="0">
                <a:sym typeface="+mn-ea"/>
              </a:rPr>
              <a:t>10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吨为主，中间商接货谨慎，压价接货，后贴水一度扩大到贴水</a:t>
            </a:r>
            <a:r>
              <a:rPr lang="en-US" altLang="zh-CN" sz="1100" dirty="0">
                <a:sym typeface="+mn-ea"/>
              </a:rPr>
              <a:t>30-40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吨。今日市场成交主要集中于长单交货，中间商和下游终端补货意愿弱，华南市场今日整体成交较差。</a:t>
            </a:r>
            <a:endParaRPr lang="zh-CN" sz="1100" dirty="0">
              <a:sym typeface="+mn-ea"/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  <a:p>
            <a:pPr algn="just">
              <a:lnSpc>
                <a:spcPct val="150000"/>
              </a:lnSpc>
            </a:pPr>
            <a:endParaRPr lang="zh-CN" altLang="en-US" sz="1100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lang="zh-CN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13690" y="1623695"/>
            <a:ext cx="1172845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方艺静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铝组经理</a:t>
            </a: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021-26093105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chenming@mysteel.com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06070" y="6852285"/>
            <a:ext cx="6116955" cy="0"/>
          </a:xfrm>
          <a:prstGeom prst="line">
            <a:avLst/>
          </a:prstGeom>
          <a:ln w="12700" cmpd="sng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3690" y="3300730"/>
            <a:ext cx="1172845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付易文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电解铝</a:t>
            </a: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021-26093105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chenming@mysteel.com</a:t>
            </a: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3296" y="7027644"/>
            <a:ext cx="6119012" cy="1956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1150" y="690880"/>
            <a:ext cx="469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 dirty="0">
                <a:solidFill>
                  <a:srgbClr val="002060"/>
                </a:solidFill>
              </a:rPr>
              <a:t>铝合金锭市场评述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1150" y="876936"/>
            <a:ext cx="4694555" cy="2390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79400" algn="just" fontAlgn="auto">
              <a:lnSpc>
                <a:spcPct val="15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endParaRPr sz="1100" dirty="0"/>
          </a:p>
          <a:p>
            <a:pPr marL="228600" indent="-228600" algn="just">
              <a:lnSpc>
                <a:spcPct val="150000"/>
              </a:lnSpc>
            </a:pPr>
            <a:r>
              <a:rPr lang="en-US" altLang="zh-CN" sz="1100" dirty="0">
                <a:sym typeface="+mn-ea"/>
              </a:rPr>
              <a:t>            6</a:t>
            </a:r>
            <a:r>
              <a:rPr lang="zh-CN" altLang="en-US" sz="1100" dirty="0">
                <a:sym typeface="+mn-ea"/>
              </a:rPr>
              <a:t>日铝合金锭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地区价格较上交易日基本持平，少部分地区上调</a:t>
            </a:r>
            <a:r>
              <a:rPr lang="en-US" altLang="zh-CN" sz="1100" dirty="0">
                <a:sym typeface="+mn-ea"/>
              </a:rPr>
              <a:t>100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吨，无锡地区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价格</a:t>
            </a:r>
            <a:r>
              <a:rPr lang="en-US" altLang="zh-CN" sz="1100" dirty="0">
                <a:sym typeface="+mn-ea"/>
              </a:rPr>
              <a:t>17600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吨，平；宁波地区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价格</a:t>
            </a:r>
            <a:r>
              <a:rPr lang="en-US" altLang="zh-CN" sz="1100" dirty="0">
                <a:sym typeface="+mn-ea"/>
              </a:rPr>
              <a:t>17600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吨，平；佛山地区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价格</a:t>
            </a:r>
            <a:r>
              <a:rPr lang="en-US" altLang="zh-CN" sz="1100" dirty="0">
                <a:sym typeface="+mn-ea"/>
              </a:rPr>
              <a:t>17700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吨，平；重庆地区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价格</a:t>
            </a:r>
            <a:r>
              <a:rPr lang="en-US" altLang="zh-CN" sz="1100" dirty="0">
                <a:sym typeface="+mn-ea"/>
              </a:rPr>
              <a:t>17800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吨，涨</a:t>
            </a:r>
            <a:r>
              <a:rPr lang="en-US" altLang="zh-CN" sz="1100" dirty="0">
                <a:sym typeface="+mn-ea"/>
              </a:rPr>
              <a:t>100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吨；进口韩国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报价</a:t>
            </a:r>
            <a:r>
              <a:rPr lang="en-US" altLang="zh-CN" sz="1100" dirty="0">
                <a:sym typeface="+mn-ea"/>
              </a:rPr>
              <a:t>17300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吨，涨</a:t>
            </a:r>
            <a:r>
              <a:rPr lang="en-US" altLang="zh-CN" sz="1100" dirty="0">
                <a:sym typeface="+mn-ea"/>
              </a:rPr>
              <a:t>100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吨。今日市场整体表现活跃度一般，国内市场</a:t>
            </a:r>
            <a:r>
              <a:rPr lang="en-US" altLang="zh-CN" sz="1100" dirty="0">
                <a:sym typeface="+mn-ea"/>
              </a:rPr>
              <a:t>ADC12</a:t>
            </a:r>
            <a:r>
              <a:rPr lang="zh-CN" altLang="en-US" sz="1100" dirty="0">
                <a:sym typeface="+mn-ea"/>
              </a:rPr>
              <a:t>成交价格维持在</a:t>
            </a:r>
            <a:r>
              <a:rPr lang="en-US" altLang="zh-CN" sz="1100" dirty="0">
                <a:sym typeface="+mn-ea"/>
              </a:rPr>
              <a:t>17500-17800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吨，行业竞争激烈，实际成交量没有扩大。</a:t>
            </a:r>
            <a:endParaRPr lang="zh-CN" altLang="zh-CN" sz="1100" dirty="0"/>
          </a:p>
          <a:p>
            <a:pPr marL="228600" indent="-228600" algn="just">
              <a:lnSpc>
                <a:spcPct val="150000"/>
              </a:lnSpc>
            </a:pPr>
            <a:endParaRPr lang="zh-CN" sz="1100" b="1" dirty="0"/>
          </a:p>
          <a:p>
            <a:pPr algn="r">
              <a:lnSpc>
                <a:spcPct val="150000"/>
              </a:lnSpc>
            </a:pPr>
            <a:endParaRPr lang="zh-CN" sz="1100" b="1" dirty="0">
              <a:sym typeface="+mn-ea"/>
            </a:endParaRPr>
          </a:p>
          <a:p>
            <a:pPr algn="r">
              <a:lnSpc>
                <a:spcPct val="150000"/>
              </a:lnSpc>
            </a:pPr>
            <a:endParaRPr sz="1100" b="1" dirty="0"/>
          </a:p>
          <a:p>
            <a:pPr algn="r">
              <a:lnSpc>
                <a:spcPct val="150000"/>
              </a:lnSpc>
            </a:pPr>
            <a:endParaRPr lang="zh-CN" altLang="en-US" sz="1100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lang="zh-CN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306070" y="6852285"/>
            <a:ext cx="6116955" cy="0"/>
          </a:xfrm>
          <a:prstGeom prst="line">
            <a:avLst/>
          </a:prstGeom>
          <a:ln w="12700" cmpd="sng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58445" y="1050290"/>
            <a:ext cx="13150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朱友文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铝合金锭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021-26093408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wanzhicheng@mysteel.com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6" y="7027644"/>
            <a:ext cx="6119012" cy="19566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DABB469-3EF6-496D-8ECB-5F649E64175D}"/>
              </a:ext>
            </a:extLst>
          </p:cNvPr>
          <p:cNvSpPr txBox="1"/>
          <p:nvPr/>
        </p:nvSpPr>
        <p:spPr>
          <a:xfrm>
            <a:off x="1573530" y="2921635"/>
            <a:ext cx="469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 dirty="0">
                <a:solidFill>
                  <a:srgbClr val="002060"/>
                </a:solidFill>
              </a:rPr>
              <a:t>铝棒市场评述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30FBF0-B3E8-4EC2-ADE7-147EBA0F3110}"/>
              </a:ext>
            </a:extLst>
          </p:cNvPr>
          <p:cNvSpPr txBox="1"/>
          <p:nvPr/>
        </p:nvSpPr>
        <p:spPr>
          <a:xfrm>
            <a:off x="1728470" y="3070804"/>
            <a:ext cx="4694555" cy="25197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endParaRPr lang="zh-CN" altLang="en-US" sz="1600" b="1" dirty="0">
              <a:solidFill>
                <a:srgbClr val="002060"/>
              </a:solidFill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altLang="zh-CN" sz="1100" dirty="0">
                <a:sym typeface="+mn-ea"/>
              </a:rPr>
              <a:t>      </a:t>
            </a:r>
            <a:r>
              <a:rPr lang="zh-CN" altLang="en-US" sz="1100" dirty="0">
                <a:sym typeface="+mn-ea"/>
              </a:rPr>
              <a:t>今日主流地区铝棒加工费（仓库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厂内自提）：佛山</a:t>
            </a:r>
            <a:r>
              <a:rPr lang="en-US" altLang="zh-CN" sz="1100" dirty="0">
                <a:sym typeface="+mn-ea"/>
              </a:rPr>
              <a:t>200-380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吨；无锡</a:t>
            </a:r>
            <a:r>
              <a:rPr lang="en-US" altLang="zh-CN" sz="1100" dirty="0">
                <a:sym typeface="+mn-ea"/>
              </a:rPr>
              <a:t>260-360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吨；包头</a:t>
            </a:r>
            <a:r>
              <a:rPr lang="en-US" altLang="zh-CN" sz="1100" dirty="0">
                <a:sym typeface="+mn-ea"/>
              </a:rPr>
              <a:t>60-110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吨；巩义</a:t>
            </a:r>
            <a:r>
              <a:rPr lang="en-US" altLang="zh-CN" sz="1100" dirty="0">
                <a:sym typeface="+mn-ea"/>
              </a:rPr>
              <a:t>290-340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吨；临沂</a:t>
            </a:r>
            <a:r>
              <a:rPr lang="en-US" altLang="zh-CN" sz="1100" dirty="0">
                <a:sym typeface="+mn-ea"/>
              </a:rPr>
              <a:t>300-350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吨；南昌</a:t>
            </a:r>
            <a:r>
              <a:rPr lang="en-US" altLang="zh-CN" sz="1100" dirty="0">
                <a:sym typeface="+mn-ea"/>
              </a:rPr>
              <a:t>270-350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吨；兰州</a:t>
            </a:r>
            <a:r>
              <a:rPr lang="en-US" altLang="zh-CN" sz="1100" dirty="0">
                <a:sym typeface="+mn-ea"/>
              </a:rPr>
              <a:t>140-200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吨，成都</a:t>
            </a:r>
            <a:r>
              <a:rPr lang="en-US" altLang="zh-CN" sz="1100" dirty="0">
                <a:sym typeface="+mn-ea"/>
              </a:rPr>
              <a:t>270-310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吨；宣城</a:t>
            </a:r>
            <a:r>
              <a:rPr lang="en-US" altLang="zh-CN" sz="1100" dirty="0">
                <a:sym typeface="+mn-ea"/>
              </a:rPr>
              <a:t>360-420</a:t>
            </a:r>
            <a:r>
              <a:rPr lang="zh-CN" altLang="en-US" sz="1100" dirty="0">
                <a:sym typeface="+mn-ea"/>
              </a:rPr>
              <a:t>元</a:t>
            </a:r>
            <a:r>
              <a:rPr lang="en-US" altLang="zh-CN" sz="1100" dirty="0">
                <a:sym typeface="+mn-ea"/>
              </a:rPr>
              <a:t>/</a:t>
            </a:r>
            <a:r>
              <a:rPr lang="zh-CN" altLang="en-US" sz="1100" dirty="0">
                <a:sym typeface="+mn-ea"/>
              </a:rPr>
              <a:t>吨。加工费维持低位运行走势。市场整体成交欠佳，些许下调也难有实质提升，持货商反馈出货显乏力。</a:t>
            </a:r>
            <a:endParaRPr lang="zh-CN" altLang="zh-CN" sz="1100" dirty="0">
              <a:sym typeface="+mn-ea"/>
            </a:endParaRPr>
          </a:p>
          <a:p>
            <a:pPr indent="0" algn="just">
              <a:lnSpc>
                <a:spcPct val="150000"/>
              </a:lnSpc>
              <a:buNone/>
            </a:pPr>
            <a:endParaRPr lang="en-US" sz="1100" b="1" dirty="0"/>
          </a:p>
          <a:p>
            <a:pPr indent="0" algn="just">
              <a:lnSpc>
                <a:spcPct val="150000"/>
              </a:lnSpc>
              <a:buNone/>
            </a:pPr>
            <a:endParaRPr lang="zh-CN" sz="1100" b="1" dirty="0">
              <a:sym typeface="+mn-ea"/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456EE9-BE23-4B5F-8899-4F9E69373443}"/>
              </a:ext>
            </a:extLst>
          </p:cNvPr>
          <p:cNvSpPr txBox="1"/>
          <p:nvPr/>
        </p:nvSpPr>
        <p:spPr>
          <a:xfrm>
            <a:off x="258445" y="3417570"/>
            <a:ext cx="12674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佟以来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铝棒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021-26093852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quancy@mysteel.com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FECAB9-4BAA-4E9D-B118-3DE5B87D23B0}"/>
              </a:ext>
            </a:extLst>
          </p:cNvPr>
          <p:cNvSpPr txBox="1"/>
          <p:nvPr/>
        </p:nvSpPr>
        <p:spPr>
          <a:xfrm>
            <a:off x="1555750" y="5023485"/>
            <a:ext cx="469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 dirty="0">
                <a:solidFill>
                  <a:srgbClr val="002060"/>
                </a:solidFill>
              </a:rPr>
              <a:t>辅料市场评述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D0603F-1095-4248-9C93-DF81F2320B56}"/>
              </a:ext>
            </a:extLst>
          </p:cNvPr>
          <p:cNvSpPr txBox="1"/>
          <p:nvPr/>
        </p:nvSpPr>
        <p:spPr>
          <a:xfrm>
            <a:off x="1581150" y="5668010"/>
            <a:ext cx="4694555" cy="1431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中国氟化铝价格弱势运行。各地区报价：甘肃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7100-7600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吨，湖南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7000-7500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吨。氟化铝成本有所松动，成品库存较高，预计后期中国氟化铝价格弱势运行为主。</a:t>
            </a:r>
            <a:endParaRPr lang="zh-CN" altLang="en-US" sz="1100" b="1" dirty="0">
              <a:sym typeface="+mn-ea"/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  <a:p>
            <a:pPr algn="just">
              <a:lnSpc>
                <a:spcPct val="150000"/>
              </a:lnSpc>
            </a:pPr>
            <a:endParaRPr lang="zh-CN" altLang="en-US" sz="1100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lang="zh-CN" b="1" dirty="0">
              <a:solidFill>
                <a:srgbClr val="456EA5"/>
              </a:solidFill>
            </a:endParaRPr>
          </a:p>
          <a:p>
            <a:pPr algn="just">
              <a:lnSpc>
                <a:spcPct val="150000"/>
              </a:lnSpc>
            </a:pPr>
            <a:endParaRPr sz="11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2B8DE5-8FCE-4291-923D-0B84B4A7A1FC}"/>
              </a:ext>
            </a:extLst>
          </p:cNvPr>
          <p:cNvSpPr txBox="1"/>
          <p:nvPr/>
        </p:nvSpPr>
        <p:spPr>
          <a:xfrm>
            <a:off x="251460" y="5581650"/>
            <a:ext cx="12674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谭昌旭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辅料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021-26093852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quancy@mysteel.com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08760" y="644525"/>
            <a:ext cx="47955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</a:rPr>
              <a:t>行业热点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6220" y="1290320"/>
            <a:ext cx="4679950" cy="7984490"/>
          </a:xfrm>
          <a:prstGeom prst="rect">
            <a:avLst/>
          </a:prstGeom>
          <a:noFill/>
        </p:spPr>
        <p:txBody>
          <a:bodyPr wrap="square" lIns="0" rIns="0" rtlCol="0" anchor="t" anchorCtr="0">
            <a:noAutofit/>
          </a:bodyPr>
          <a:lstStyle/>
          <a:p>
            <a:pPr marL="171450" indent="-171450">
              <a:lnSpc>
                <a:spcPct val="150000"/>
              </a:lnSpc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高盛：人民币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2030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年将成世界第三大储备货币，份额增长将带来资金流入</a:t>
            </a:r>
          </a:p>
          <a:p>
            <a:pPr indent="279400" fontAlgn="auto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None/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新华财经北京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日电高盛分析师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DannySuwanapruti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等人在报告中指出，预计人民币在全球央行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中国除外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的储备份额在未来五年将升至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6%-7%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，意味着将带来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3500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亿美元的人民币资金流入。预计到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2030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年，人民币在包括中国在内的全球央行储备占比将达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5%-6%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，并成为世界第三大储备货币。</a:t>
            </a:r>
          </a:p>
          <a:p>
            <a:pPr marL="171450" indent="-171450" fontAlgn="auto">
              <a:lnSpc>
                <a:spcPct val="150000"/>
              </a:lnSpc>
              <a:spcAft>
                <a:spcPts val="700"/>
              </a:spcAft>
              <a:buFont typeface="Wingdings" panose="05000000000000000000" charset="0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猪肉价格回落幅度较大，机构预计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CPI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同比上涨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1.2%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79400" fontAlgn="auto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None/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新华财经北京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日电（王春霞）国家统计局将于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日（本周五）发布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月份居民消费价格指数（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CPI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）数据。根据新华财经对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家券商机构分析汇总，目前机构预测最高值为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1.4%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，最低值为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1.1%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。预测均值为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，低于上月的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1.3%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涨幅。今年以来，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CPI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同比涨幅持续反弹，从年初的负增长升至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月的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1.3%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171450" indent="-171450" fontAlgn="auto">
              <a:lnSpc>
                <a:spcPct val="150000"/>
              </a:lnSpc>
              <a:spcAft>
                <a:spcPts val="700"/>
              </a:spcAft>
              <a:buFont typeface="Wingdings" panose="05000000000000000000" charset="0"/>
              <a:buChar char="Ø"/>
            </a:pPr>
            <a:r>
              <a:rPr lang="en-US" altLang="zh-CN" sz="11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Codelco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表示获准延长</a:t>
            </a:r>
            <a:r>
              <a:rPr lang="en-US" altLang="zh-CN" sz="11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Radomiro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1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Tomic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铝矿服务年限至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2030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79400" fontAlgn="auto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None/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日，世界最大铝生产商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Codelco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表示获准延长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Radomiro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Tomic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铝矿服务年限至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2030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年。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Radomiro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Tomic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铝矿原服务年限至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年铝产量为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26.1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万吨。</a:t>
            </a:r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Codelco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正在进行一项为期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年，耗资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亿美元的计划，以升级其在智利的众多矿产。近年来，智利许多矿山矿石品位急剧下降。</a:t>
            </a:r>
          </a:p>
          <a:p>
            <a:pPr marL="171450" indent="-171450" fontAlgn="auto">
              <a:lnSpc>
                <a:spcPct val="150000"/>
              </a:lnSpc>
              <a:spcAft>
                <a:spcPts val="700"/>
              </a:spcAft>
              <a:buFont typeface="Wingdings" panose="05000000000000000000" charset="0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海螺型材：拟投建年产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万吨铝型材技术改造项目</a:t>
            </a:r>
          </a:p>
          <a:p>
            <a:pPr indent="279400" fontAlgn="auto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None/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据海螺型材公告，经公司董事会审议并一致批准，决定在下属全资子公司成都海螺型材有限责任公司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(“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成都海螺”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投资建设年产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万吨铝型材技术改造项目，固定资产投资约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11,000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万元，项目所需资金来源为自有资金及银行贷款。</a:t>
            </a:r>
          </a:p>
          <a:p>
            <a:pPr marL="171450" indent="-171450" fontAlgn="auto">
              <a:lnSpc>
                <a:spcPct val="150000"/>
              </a:lnSpc>
              <a:spcAft>
                <a:spcPts val="700"/>
              </a:spcAft>
              <a:buFont typeface="Wingdings" panose="05000000000000000000" charset="0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明泰铝业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月铝板带箔产销量分别同比增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20%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23% 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79400" fontAlgn="auto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None/>
              <a:extLst>
                <a:ext uri="{35155182-B16C-46BC-9424-99874614C6A1}">
                  <wpsdc:indentchars xmlns="" xmlns:wpsdc="http://www.wps.cn/officeDocument/2017/drawingmlCustomData" val="200" checksum="25669251"/>
                </a:ext>
              </a:extLs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明泰铝业公告，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月，公司铝板带箔产量达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9.82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万吨，同比增长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20%;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铝型材达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0.14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万吨，同比增长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58%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。铝板带箔销量达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9.83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万吨，同比增长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23%;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铝型材达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0.12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万吨，同比增长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0205" y="1713230"/>
            <a:ext cx="12674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9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佟以来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铝棒</a:t>
            </a:r>
            <a:endParaRPr lang="en-US" altLang="zh-CN" sz="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en-US" altLang="zh-CN" sz="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021-26094467</a:t>
            </a:r>
          </a:p>
          <a:p>
            <a:pPr algn="l">
              <a:lnSpc>
                <a:spcPct val="100000"/>
              </a:lnSpc>
            </a:pP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wangx@mysteel.com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单圆角矩形 17"/>
          <p:cNvSpPr/>
          <p:nvPr/>
        </p:nvSpPr>
        <p:spPr>
          <a:xfrm rot="10800000" flipH="1" flipV="1">
            <a:off x="0" y="7127240"/>
            <a:ext cx="6868160" cy="2775585"/>
          </a:xfrm>
          <a:prstGeom prst="round1Rect">
            <a:avLst/>
          </a:prstGeom>
          <a:gradFill rotWithShape="1">
            <a:gsLst>
              <a:gs pos="0">
                <a:srgbClr val="012D86"/>
              </a:gs>
              <a:gs pos="100000">
                <a:srgbClr val="002060">
                  <a:alpha val="88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8775" y="7269480"/>
            <a:ext cx="6133465" cy="2261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>
              <a:lnSpc>
                <a:spcPct val="150000"/>
              </a:lnSpc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我的有色铝产业报告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涵</a:t>
            </a:r>
            <a:r>
              <a:rPr lang="en-US" altLang="zh-CN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盖铝行业上中下游全产业链，通过长期跟踪、定期调研，整合铝行业多层面信息资源，分析市场发展趋势，使用户获取信息更加高效，处理数据更便捷，为决策提供有力数据支撑。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  <a:buNone/>
            </a:pPr>
            <a:endParaRPr lang="en-US" altLang="zh-CN" sz="1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我的有色网铝研究团队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数十余人，具备多年铝上下游行业经验，致力于为产业客户以及金融客户提供市场行情、现货报价、有色资讯、数据、会议、调研、行业研究、专业咨询等全方位的服务。</a:t>
            </a:r>
          </a:p>
          <a:p>
            <a:pPr lvl="0" indent="0">
              <a:lnSpc>
                <a:spcPct val="150000"/>
              </a:lnSpc>
              <a:buNone/>
            </a:pPr>
            <a:endParaRPr lang="en-US" altLang="zh-CN" sz="1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我们将充分听取和收集各方意见</a:t>
            </a:r>
            <a:r>
              <a:rPr lang="en-US" altLang="zh-CN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，如果您需要了解更多详细内容或者对对此有任何意见或者建议，请发送邮件至piaoj@mysteel.com，或者来电交流，电话：021-26093829，手机（微信）：13122586387。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9795" y="4775200"/>
            <a:ext cx="5068570" cy="1906270"/>
            <a:chOff x="1417" y="7520"/>
            <a:chExt cx="7982" cy="3002"/>
          </a:xfrm>
        </p:grpSpPr>
        <p:grpSp>
          <p:nvGrpSpPr>
            <p:cNvPr id="11" name="组合 10"/>
            <p:cNvGrpSpPr/>
            <p:nvPr/>
          </p:nvGrpSpPr>
          <p:grpSpPr>
            <a:xfrm>
              <a:off x="1417" y="7520"/>
              <a:ext cx="7982" cy="3002"/>
              <a:chOff x="1400" y="9438"/>
              <a:chExt cx="7982" cy="3002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400" y="9676"/>
                <a:ext cx="7983" cy="2765"/>
              </a:xfrm>
              <a:prstGeom prst="roundRect">
                <a:avLst/>
              </a:prstGeom>
              <a:noFill/>
              <a:ln w="6350" cmpd="sng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241" y="9438"/>
                <a:ext cx="4319" cy="4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扫 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 </a:t>
                </a:r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码 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 </a:t>
                </a:r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专 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 </a:t>
                </a:r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享 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 </a:t>
                </a:r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福 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 </a:t>
                </a:r>
                <a:r>
                  <a:rPr lang="zh-CN" altLang="en-US" sz="14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利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049" y="11743"/>
                <a:ext cx="6659" cy="434"/>
                <a:chOff x="2351" y="11788"/>
                <a:chExt cx="6659" cy="434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2351" y="11788"/>
                  <a:ext cx="1131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rgbClr val="002060"/>
                      </a:solidFill>
                    </a:rPr>
                    <a:t>网页</a:t>
                  </a: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4924" y="11788"/>
                  <a:ext cx="1502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rgbClr val="002060"/>
                      </a:solidFill>
                    </a:rPr>
                    <a:t>手机</a:t>
                  </a:r>
                  <a:r>
                    <a:rPr lang="en-US" altLang="zh-CN" sz="1200" dirty="0">
                      <a:solidFill>
                        <a:srgbClr val="002060"/>
                      </a:solidFill>
                    </a:rPr>
                    <a:t>APP</a:t>
                  </a: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7880" y="11788"/>
                  <a:ext cx="1131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rgbClr val="002060"/>
                      </a:solidFill>
                    </a:rPr>
                    <a:t>公众号</a:t>
                  </a:r>
                </a:p>
              </p:txBody>
            </p:sp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2" y="8432"/>
              <a:ext cx="1417" cy="1417"/>
            </a:xfrm>
            <a:prstGeom prst="rect">
              <a:avLst/>
            </a:prstGeom>
          </p:spPr>
        </p:pic>
      </p:grpSp>
      <p:pic>
        <p:nvPicPr>
          <p:cNvPr id="8" name="图片 7" descr="文字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605" y="393700"/>
            <a:ext cx="2667635" cy="2832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328930"/>
            <a:ext cx="1330325" cy="412750"/>
          </a:xfrm>
          <a:prstGeom prst="rect">
            <a:avLst/>
          </a:prstGeom>
        </p:spPr>
      </p:pic>
      <p:pic>
        <p:nvPicPr>
          <p:cNvPr id="13" name="图片 12" descr="myInviteUr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630" y="5361940"/>
            <a:ext cx="914400" cy="914400"/>
          </a:xfrm>
          <a:prstGeom prst="rect">
            <a:avLst/>
          </a:prstGeom>
        </p:spPr>
      </p:pic>
      <p:pic>
        <p:nvPicPr>
          <p:cNvPr id="15" name="图片 14" descr="myInviteUr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5339080"/>
            <a:ext cx="937895" cy="9378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81.3543307086616,&quot;width&quot;:9636.2393700787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2387</Words>
  <Application>Microsoft Office PowerPoint</Application>
  <PresentationFormat>自定义</PresentationFormat>
  <Paragraphs>200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V;有色事业部 李丹</dc:creator>
  <cp:lastModifiedBy>tan changxu</cp:lastModifiedBy>
  <cp:revision>514</cp:revision>
  <dcterms:created xsi:type="dcterms:W3CDTF">2019-06-19T02:08:00Z</dcterms:created>
  <dcterms:modified xsi:type="dcterms:W3CDTF">2021-07-06T14:09:06Z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ED157E6C4C7C4437BD8ACF6CE834DF9C</vt:lpwstr>
  </property>
</Properties>
</file>